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59" r:id="rId2"/>
    <p:sldId id="370" r:id="rId3"/>
    <p:sldId id="322" r:id="rId4"/>
    <p:sldId id="404" r:id="rId5"/>
    <p:sldId id="420" r:id="rId6"/>
    <p:sldId id="422" r:id="rId7"/>
    <p:sldId id="423" r:id="rId8"/>
    <p:sldId id="443" r:id="rId9"/>
    <p:sldId id="424" r:id="rId10"/>
    <p:sldId id="402" r:id="rId11"/>
    <p:sldId id="425" r:id="rId12"/>
    <p:sldId id="426" r:id="rId13"/>
    <p:sldId id="434" r:id="rId14"/>
    <p:sldId id="405" r:id="rId15"/>
    <p:sldId id="427" r:id="rId16"/>
    <p:sldId id="428" r:id="rId17"/>
    <p:sldId id="418" r:id="rId18"/>
    <p:sldId id="403" r:id="rId19"/>
    <p:sldId id="442" r:id="rId20"/>
    <p:sldId id="441" r:id="rId21"/>
    <p:sldId id="439" r:id="rId22"/>
    <p:sldId id="430" r:id="rId23"/>
    <p:sldId id="429" r:id="rId24"/>
    <p:sldId id="318" r:id="rId25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9CCBBB"/>
    <a:srgbClr val="68B7C3"/>
    <a:srgbClr val="E6E6E6"/>
    <a:srgbClr val="38425D"/>
    <a:srgbClr val="C0C0C0"/>
    <a:srgbClr val="5A895C"/>
    <a:srgbClr val="7EBA88"/>
    <a:srgbClr val="427B45"/>
    <a:srgbClr val="F4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21" autoAdjust="0"/>
    <p:restoredTop sz="96137" autoAdjust="0"/>
  </p:normalViewPr>
  <p:slideViewPr>
    <p:cSldViewPr>
      <p:cViewPr varScale="1">
        <p:scale>
          <a:sx n="88" d="100"/>
          <a:sy n="88" d="100"/>
        </p:scale>
        <p:origin x="928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不为失败找藉口，只是以事论事。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643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013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5627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不为失败找藉口，只是以事论事。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946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不为失败找藉口，只是以事论事。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163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9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數據顯示公司現時困境的實況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194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數據顯示公司現時困境的實況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372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726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數據顯示公司現時困境的實況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330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數據顯示公司現時困境的實況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710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051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不为失败找藉口，只是以事论事。</a:t>
            </a:r>
            <a:endParaRPr lang="en-US" altLang="zh-TW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02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2.arb.ca.gov/our-work/programs/air-cleaners-ozone-products/california-certified-air-cleaning-device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5" Type="http://schemas.openxmlformats.org/officeDocument/2006/relationships/image" Target="../media/image5.tiff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gf.com/rgf-environmental-group-study-reme-halo-inactivates-sars-cov-2-by-99-9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rgf.com/test-results/" TargetMode="Externa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6C7237-79D5-BF46-B759-C8416A9E6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88" y="843558"/>
            <a:ext cx="9141853" cy="429994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C83F21A-04DE-4478-A093-C4EED725313F}"/>
              </a:ext>
            </a:extLst>
          </p:cNvPr>
          <p:cNvSpPr/>
          <p:nvPr/>
        </p:nvSpPr>
        <p:spPr>
          <a:xfrm>
            <a:off x="5599991" y="4694105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chemeClr val="bg1"/>
                </a:solidFill>
                <a:latin typeface="Helvetica Light" panose="020B0403020202020204" pitchFamily="34" charset="0"/>
                <a:ea typeface="Helvetica" charset="0"/>
                <a:cs typeface="Helvetica" charset="0"/>
                <a:sym typeface="+mn-lt"/>
              </a:rPr>
              <a:t>IWT Global Limited</a:t>
            </a:r>
            <a:endParaRPr lang="zh-CN" altLang="en-US" sz="1400" dirty="0">
              <a:solidFill>
                <a:schemeClr val="bg1"/>
              </a:solidFill>
              <a:latin typeface="Helvetica Light" panose="020B0403020202020204" pitchFamily="34" charset="0"/>
              <a:ea typeface="Helvetica" charset="0"/>
              <a:cs typeface="Helvetica" charset="0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F630D59-E35A-4073-A74C-0B99FC8A47B1}"/>
              </a:ext>
            </a:extLst>
          </p:cNvPr>
          <p:cNvSpPr/>
          <p:nvPr/>
        </p:nvSpPr>
        <p:spPr>
          <a:xfrm>
            <a:off x="5504908" y="843558"/>
            <a:ext cx="3631957" cy="2554545"/>
          </a:xfrm>
          <a:prstGeom prst="rect">
            <a:avLst/>
          </a:prstGeom>
          <a:solidFill>
            <a:srgbClr val="F0F0F0">
              <a:alpha val="70980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spc="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cs typeface="+mn-ea"/>
                <a:sym typeface="+mn-lt"/>
              </a:rPr>
              <a:t>White House grade proactive anti-virus air purification solution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6E264C50-1CA5-4646-A993-559A7FFB19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1470"/>
            <a:ext cx="3207307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611559" y="175643"/>
            <a:ext cx="4464497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Sneeze Simulation Test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EB963C-5984-3440-8E3D-1CDF22CEE7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414" y="736231"/>
            <a:ext cx="6463586" cy="437195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DF62308-5701-624C-BC92-3515E36A9397}"/>
              </a:ext>
            </a:extLst>
          </p:cNvPr>
          <p:cNvSpPr txBox="1"/>
          <p:nvPr/>
        </p:nvSpPr>
        <p:spPr>
          <a:xfrm>
            <a:off x="395536" y="736231"/>
            <a:ext cx="214086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A testing protocol concept was used which included a “Sneeze Simulation Machine” and “Sneeze” chamber. A sneeze can travel at up to 100 mph, so lung capacity, sneeze pressure, and liquid volume had to be taken into consideration to properly simulate a human sneeze. This was accomplished and the test proceeded with outstanding results. An average of 99% reduction of sneeze germs was achieved with PHI/ REME® in a double-blind test, at 3 feet from the sneeze source.</a:t>
            </a: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D3E5BDC9-F1D9-41B7-B305-A78816991D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8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611559" y="175643"/>
            <a:ext cx="4464497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Direct Confrontation with SARS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DF62308-5701-624C-BC92-3515E36A9397}"/>
              </a:ext>
            </a:extLst>
          </p:cNvPr>
          <p:cNvSpPr txBox="1"/>
          <p:nvPr/>
        </p:nvSpPr>
        <p:spPr>
          <a:xfrm>
            <a:off x="539552" y="699542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The only technology that has directly experience to battle with SARS in 2003. Inactivation rate 73% in 2 hours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(lab test by CDC USA)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2019 Novel Corona Pneumonia  (NCP) and SARS are regarded as the same category of Coronavirus.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EA217-3454-B247-8059-E756545715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95" y="1962008"/>
            <a:ext cx="4788024" cy="3189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4C1B35-6DE5-1249-874C-91924ED996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596" y="1962008"/>
            <a:ext cx="3783896" cy="31781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2A7B44-1ACA-934E-8BBB-5399A875F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648329"/>
            <a:ext cx="3356372" cy="1282319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935D3DC-7242-453E-A577-A5107EB45D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3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611560" y="175643"/>
            <a:ext cx="5112568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Triple Certifications: USA, China &amp; Taiwan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pic>
        <p:nvPicPr>
          <p:cNvPr id="43" name="Picture 4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8BD2A9-5950-3D4D-BCEE-B5906425A8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92" y="646971"/>
            <a:ext cx="7114190" cy="4320886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EC38C851-C276-49F5-BF3F-FAB8E78FFE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7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611560" y="175643"/>
            <a:ext cx="5112568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Certified by California Air Resource Board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86E0E-A66A-E84B-BDB0-31A7405B33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54" y="2057439"/>
            <a:ext cx="8567936" cy="2853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7229F6-0AB5-5F41-94DC-F8A0CD1BF4B8}"/>
              </a:ext>
            </a:extLst>
          </p:cNvPr>
          <p:cNvSpPr txBox="1"/>
          <p:nvPr/>
        </p:nvSpPr>
        <p:spPr>
          <a:xfrm>
            <a:off x="601418" y="779837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200"/>
              <a:t>To </a:t>
            </a:r>
            <a:r>
              <a:rPr lang="en-HK" sz="1200" dirty="0"/>
              <a:t>be certified, air cleaners must be tested for electrical safety and ozone emissions, and meet an ozone emission concentration limit of 0.050 parts per million. 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微软雅黑" panose="020B0503020204020204" pitchFamily="34" charset="-122"/>
            </a:endParaRPr>
          </a:p>
          <a:p>
            <a:endParaRPr lang="en-HK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微软雅黑" panose="020B0503020204020204" pitchFamily="34" charset="-122"/>
            </a:endParaRPr>
          </a:p>
          <a:p>
            <a:r>
              <a:rPr lang="en-HK" altLang="zh-TW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  <a:hlinkClick r:id="rId3"/>
              </a:rPr>
              <a:t>https://ww2.arb.ca.gov/our-work/programs/air-cleaners-ozone-products/california-certified-air-cleaning-devices</a:t>
            </a:r>
            <a:endParaRPr lang="en-HK" altLang="zh-TW" sz="1200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5532B8-4440-5344-B4C8-B3DE70D9F8FF}"/>
              </a:ext>
            </a:extLst>
          </p:cNvPr>
          <p:cNvSpPr/>
          <p:nvPr/>
        </p:nvSpPr>
        <p:spPr>
          <a:xfrm>
            <a:off x="2555776" y="4085885"/>
            <a:ext cx="5256584" cy="8819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87E7D42F-3FD7-4E78-85E1-2E2BF2D00E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5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611560" y="175643"/>
            <a:ext cx="5112568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Job References: President of USA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pic>
        <p:nvPicPr>
          <p:cNvPr id="45" name="Picture 4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C0D8E26-8793-B748-9A88-174E188A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8766" y="768696"/>
            <a:ext cx="5402538" cy="43748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26316CC3-FC3F-D442-B670-31C71124609E}"/>
              </a:ext>
            </a:extLst>
          </p:cNvPr>
          <p:cNvSpPr txBox="1"/>
          <p:nvPr/>
        </p:nvSpPr>
        <p:spPr>
          <a:xfrm>
            <a:off x="560594" y="749496"/>
            <a:ext cx="31683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dirty="0">
                <a:latin typeface="Helvetica Light" panose="020B0403020202020204" pitchFamily="34" charset="0"/>
              </a:rPr>
              <a:t>RGF-inside® air purification system </a:t>
            </a:r>
            <a:r>
              <a:rPr lang="en-US" dirty="0">
                <a:latin typeface="Helvetica Light" panose="020B0403020202020204" pitchFamily="34" charset="0"/>
              </a:rPr>
              <a:t>was the </a:t>
            </a:r>
            <a:r>
              <a:rPr lang="en-HK" dirty="0">
                <a:latin typeface="Helvetica Light" panose="020B0403020202020204" pitchFamily="34" charset="0"/>
              </a:rPr>
              <a:t>mandatory requirements stated by the White House for hotels to host President Obama</a:t>
            </a:r>
          </a:p>
          <a:p>
            <a:endParaRPr lang="en-HK" dirty="0">
              <a:latin typeface="Helvetica Light" panose="020B0403020202020204" pitchFamily="34" charset="0"/>
            </a:endParaRPr>
          </a:p>
          <a:p>
            <a:r>
              <a:rPr lang="en-HK" dirty="0">
                <a:latin typeface="Helvetica Light" panose="020B0403020202020204" pitchFamily="34" charset="0"/>
                <a:ea typeface="微软雅黑" panose="020B0503020204020204" pitchFamily="34" charset="-122"/>
              </a:rPr>
              <a:t>Beijing Jinmao Westin Hotel</a:t>
            </a:r>
            <a:endParaRPr lang="en-US" dirty="0">
              <a:latin typeface="Helvetica Light" panose="020B0403020202020204" pitchFamily="34" charset="0"/>
              <a:ea typeface="微软雅黑" panose="020B0503020204020204" pitchFamily="34" charset="-122"/>
            </a:endParaRPr>
          </a:p>
          <a:p>
            <a:endParaRPr lang="en-HK" dirty="0">
              <a:latin typeface="Helvetica Light" panose="020B0403020202020204" pitchFamily="34" charset="0"/>
            </a:endParaRPr>
          </a:p>
          <a:p>
            <a:endParaRPr lang="en-HK" dirty="0">
              <a:latin typeface="Helvetica Light" panose="020B0403020202020204" pitchFamily="34" charset="0"/>
            </a:endParaRPr>
          </a:p>
          <a:p>
            <a:endParaRPr lang="en-HK" dirty="0">
              <a:latin typeface="Helvetica Light" panose="020B0403020202020204" pitchFamily="34" charset="0"/>
            </a:endParaRPr>
          </a:p>
          <a:p>
            <a:r>
              <a:rPr lang="en-HK" dirty="0">
                <a:latin typeface="Helvetica Light" panose="020B0403020202020204" pitchFamily="34" charset="0"/>
              </a:rPr>
              <a:t>Beijing International Club Hotel (now St. Regis Hotel)</a:t>
            </a:r>
          </a:p>
          <a:p>
            <a:endParaRPr lang="en-HK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B64FC27D-9C80-4F91-8CF6-924CEBA68A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611560" y="175643"/>
            <a:ext cx="5112568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Job References: Top-tiers &amp; Fortune 500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pic>
        <p:nvPicPr>
          <p:cNvPr id="3" name="Picture 2" descr="A picture containing water&#10;&#10;Description automatically generated">
            <a:extLst>
              <a:ext uri="{FF2B5EF4-FFF2-40B4-BE49-F238E27FC236}">
                <a16:creationId xmlns:a16="http://schemas.microsoft.com/office/drawing/2014/main" id="{13DAE692-58F3-4A4D-B195-46E5A45793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636614"/>
            <a:ext cx="6696744" cy="1770404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0E80AE-91D6-F544-83C2-F903870D07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625" y="2417766"/>
            <a:ext cx="5829796" cy="265498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D9850BB6-BEC4-471B-955B-F73DCCAE92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8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>
            <a:spLocks/>
          </p:cNvSpPr>
          <p:nvPr/>
        </p:nvSpPr>
        <p:spPr>
          <a:xfrm>
            <a:off x="611560" y="175643"/>
            <a:ext cx="5112568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Job References: Hospital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3243B-2EBC-5A47-8FCF-39A2E45C22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127" y="555120"/>
            <a:ext cx="6651746" cy="458838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74BC1849-2638-426A-AD21-EC05B2DE58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0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48"/>
          <p:cNvSpPr txBox="1"/>
          <p:nvPr/>
        </p:nvSpPr>
        <p:spPr>
          <a:xfrm>
            <a:off x="3326485" y="2102826"/>
            <a:ext cx="441386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+mn-ea"/>
                <a:sym typeface="+mn-lt"/>
              </a:rPr>
              <a:t>Product Line-up</a:t>
            </a:r>
          </a:p>
          <a:p>
            <a:endParaRPr lang="en-GB" altLang="zh-CN" sz="3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TextBox 49"/>
          <p:cNvSpPr txBox="1"/>
          <p:nvPr/>
        </p:nvSpPr>
        <p:spPr>
          <a:xfrm>
            <a:off x="3995936" y="2715766"/>
            <a:ext cx="27801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778495"/>
                </a:solidFill>
                <a:cs typeface="+mn-ea"/>
                <a:sym typeface="+mn-lt"/>
              </a:rPr>
              <a:t>2020 Q2</a:t>
            </a:r>
            <a:endParaRPr lang="zh-CN" altLang="en-US" dirty="0">
              <a:solidFill>
                <a:srgbClr val="778495"/>
              </a:solidFill>
              <a:cs typeface="+mn-ea"/>
              <a:sym typeface="+mn-lt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7721BA50-9B8A-4388-AEB4-A1F3FA66459D}"/>
              </a:ext>
            </a:extLst>
          </p:cNvPr>
          <p:cNvSpPr/>
          <p:nvPr/>
        </p:nvSpPr>
        <p:spPr>
          <a:xfrm rot="5400000">
            <a:off x="-309962" y="-2734914"/>
            <a:ext cx="6560073" cy="5940152"/>
          </a:xfrm>
          <a:prstGeom prst="triangle">
            <a:avLst/>
          </a:prstGeom>
          <a:solidFill>
            <a:srgbClr val="3842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5AE4B33A-3037-4544-9D42-CBCAB8174C86}"/>
              </a:ext>
            </a:extLst>
          </p:cNvPr>
          <p:cNvSpPr/>
          <p:nvPr/>
        </p:nvSpPr>
        <p:spPr>
          <a:xfrm rot="5400000">
            <a:off x="-143154" y="977336"/>
            <a:ext cx="3029727" cy="2743421"/>
          </a:xfrm>
          <a:prstGeom prst="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642FE743-BA22-4CA1-8C47-3BABC9C5160B}"/>
              </a:ext>
            </a:extLst>
          </p:cNvPr>
          <p:cNvSpPr/>
          <p:nvPr/>
        </p:nvSpPr>
        <p:spPr>
          <a:xfrm rot="16200000" flipH="1">
            <a:off x="6076035" y="2130981"/>
            <a:ext cx="3220114" cy="2915816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572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48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5" grpId="0" animBg="1"/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48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5" grpId="0" animBg="1"/>
          <p:bldP spid="6" grpId="0" animBg="1"/>
          <p:bldP spid="7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 txBox="1">
            <a:spLocks/>
          </p:cNvSpPr>
          <p:nvPr/>
        </p:nvSpPr>
        <p:spPr>
          <a:xfrm>
            <a:off x="344297" y="195486"/>
            <a:ext cx="3168352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Hot Item: RGF-Inside R1S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252DEEC-4679-9D4A-BCF3-2EA300D4A1FC}"/>
              </a:ext>
            </a:extLst>
          </p:cNvPr>
          <p:cNvSpPr/>
          <p:nvPr/>
        </p:nvSpPr>
        <p:spPr>
          <a:xfrm>
            <a:off x="4174125" y="699542"/>
            <a:ext cx="4358315" cy="3388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Model : RGF-Inside R1S / R1S2</a:t>
            </a:r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Coverage: 700 / 1080 sq. ft</a:t>
            </a:r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Technology: PHI® REME</a:t>
            </a:r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Dimension: 18.0cm diameter x 35cm height</a:t>
            </a:r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Power: DC 12V 12W</a:t>
            </a:r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Material: UV-proof ABS plastic and metallic chassis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Helvetica Light" panose="020B0403020202020204" pitchFamily="34" charset="0"/>
              </a:rPr>
              <a:t>Fan: Maglev </a:t>
            </a: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(full speed for 5 minutes upon power up, ultra silent mode afterwards)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Helvetica Light" panose="020B0403020202020204" pitchFamily="34" charset="0"/>
              </a:rPr>
              <a:t>Availability: In Stock Taipei </a:t>
            </a:r>
            <a:r>
              <a:rPr lang="en-US" sz="1000" dirty="0">
                <a:latin typeface="Helvetica Light" panose="020B0403020202020204" pitchFamily="34" charset="0"/>
              </a:rPr>
              <a:t>(while stock lasts)</a:t>
            </a:r>
            <a:endParaRPr lang="en-US" sz="1000" dirty="0"/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Weight: 3.2kg</a:t>
            </a:r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Warranty: 1 year</a:t>
            </a:r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Application: Living Room / Conference Room / Classroom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40854-C16E-AD47-9611-E67F97886100}"/>
              </a:ext>
            </a:extLst>
          </p:cNvPr>
          <p:cNvSpPr txBox="1"/>
          <p:nvPr/>
        </p:nvSpPr>
        <p:spPr>
          <a:xfrm>
            <a:off x="1766277" y="-20320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63A494-922C-E340-9FC1-9DE5293BE3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  <p:pic>
        <p:nvPicPr>
          <p:cNvPr id="4" name="Picture 3" descr="A living room&#10;&#10;Description automatically generated">
            <a:extLst>
              <a:ext uri="{FF2B5EF4-FFF2-40B4-BE49-F238E27FC236}">
                <a16:creationId xmlns:a16="http://schemas.microsoft.com/office/drawing/2014/main" id="{15A1218B-E97B-7F4E-B701-E196776D39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7" t="11179" r="55155"/>
          <a:stretch/>
        </p:blipFill>
        <p:spPr>
          <a:xfrm>
            <a:off x="97717" y="574963"/>
            <a:ext cx="3706581" cy="456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8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 txBox="1">
            <a:spLocks/>
          </p:cNvSpPr>
          <p:nvPr/>
        </p:nvSpPr>
        <p:spPr>
          <a:xfrm>
            <a:off x="344297" y="195486"/>
            <a:ext cx="3168352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Hot Item: RGF-Inside A5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252DEEC-4679-9D4A-BCF3-2EA300D4A1FC}"/>
              </a:ext>
            </a:extLst>
          </p:cNvPr>
          <p:cNvSpPr/>
          <p:nvPr/>
        </p:nvSpPr>
        <p:spPr>
          <a:xfrm>
            <a:off x="4174125" y="699542"/>
            <a:ext cx="4358315" cy="3665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Model : RGF-Inside A5</a:t>
            </a:r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Coverage: 735 sq. ft</a:t>
            </a:r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Technology: PHI® REME</a:t>
            </a:r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Dimension: 78 x 60 x 162mm</a:t>
            </a:r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Power: DC 12V 20W</a:t>
            </a:r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Material: UV-proof ABS plastic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Helvetica Light" panose="020B0403020202020204" pitchFamily="34" charset="0"/>
              </a:rPr>
              <a:t>Fan: Maglev </a:t>
            </a: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(full speed for 5 minutes upon power up, ultra silent mode afterwards)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Helvetica Light" panose="020B0403020202020204" pitchFamily="34" charset="0"/>
              </a:rPr>
              <a:t>Availability: In Stock Taipei </a:t>
            </a:r>
            <a:r>
              <a:rPr lang="en-US" sz="1000" dirty="0">
                <a:latin typeface="Helvetica Light" panose="020B0403020202020204" pitchFamily="34" charset="0"/>
              </a:rPr>
              <a:t>(while stock lasts)</a:t>
            </a:r>
            <a:endParaRPr lang="en-US" sz="1000" dirty="0"/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Weight: 360g</a:t>
            </a:r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Warranty: 1 year</a:t>
            </a:r>
          </a:p>
          <a:p>
            <a:pPr>
              <a:lnSpc>
                <a:spcPct val="150000"/>
              </a:lnSpc>
            </a:pPr>
            <a:r>
              <a:rPr lang="en-HK" sz="1200" dirty="0">
                <a:latin typeface="Helvetica Light" panose="020B0403020202020204" pitchFamily="34" charset="0"/>
              </a:rPr>
              <a:t>Application: mid-size living room, bedroom, in-car, bathroom, small office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40854-C16E-AD47-9611-E67F97886100}"/>
              </a:ext>
            </a:extLst>
          </p:cNvPr>
          <p:cNvSpPr txBox="1"/>
          <p:nvPr/>
        </p:nvSpPr>
        <p:spPr>
          <a:xfrm>
            <a:off x="1766277" y="-20320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63A494-922C-E340-9FC1-9DE5293BE3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  <p:pic>
        <p:nvPicPr>
          <p:cNvPr id="14" name="Picture 13" descr="A picture containing cup, blue, table, sitting&#10;&#10;Description automatically generated">
            <a:extLst>
              <a:ext uri="{FF2B5EF4-FFF2-40B4-BE49-F238E27FC236}">
                <a16:creationId xmlns:a16="http://schemas.microsoft.com/office/drawing/2014/main" id="{B0E08B86-500B-E843-996B-4801CB5D80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7948" r="5107"/>
          <a:stretch/>
        </p:blipFill>
        <p:spPr>
          <a:xfrm>
            <a:off x="308946" y="720080"/>
            <a:ext cx="1644691" cy="1995686"/>
          </a:xfrm>
          <a:prstGeom prst="rect">
            <a:avLst/>
          </a:prstGeom>
        </p:spPr>
      </p:pic>
      <p:pic>
        <p:nvPicPr>
          <p:cNvPr id="15" name="Picture 14" descr="A picture containing cup, indoor, table, sitting&#10;&#10;Description automatically generated">
            <a:extLst>
              <a:ext uri="{FF2B5EF4-FFF2-40B4-BE49-F238E27FC236}">
                <a16:creationId xmlns:a16="http://schemas.microsoft.com/office/drawing/2014/main" id="{74FA71C3-8283-A843-9FCC-C0FC1630D6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8" y="2715767"/>
            <a:ext cx="1945629" cy="2167987"/>
          </a:xfrm>
          <a:prstGeom prst="rect">
            <a:avLst/>
          </a:prstGeom>
        </p:spPr>
      </p:pic>
      <p:pic>
        <p:nvPicPr>
          <p:cNvPr id="16" name="Picture 15" descr="A picture containing cup, indoor, sitting, red&#10;&#10;Description automatically generated">
            <a:extLst>
              <a:ext uri="{FF2B5EF4-FFF2-40B4-BE49-F238E27FC236}">
                <a16:creationId xmlns:a16="http://schemas.microsoft.com/office/drawing/2014/main" id="{4A6140E7-A479-524F-A4D3-C7E96BC7F5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124" y="720080"/>
            <a:ext cx="1791001" cy="1995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E61E06-08F8-C04B-A59D-CC22590245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78" r="22294"/>
          <a:stretch/>
        </p:blipFill>
        <p:spPr>
          <a:xfrm>
            <a:off x="1959506" y="2715766"/>
            <a:ext cx="1812106" cy="217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等腰三角形 28">
            <a:extLst>
              <a:ext uri="{FF2B5EF4-FFF2-40B4-BE49-F238E27FC236}">
                <a16:creationId xmlns:a16="http://schemas.microsoft.com/office/drawing/2014/main" id="{8D9565E1-AFF8-4A57-8DBD-91D1DC59EC82}"/>
              </a:ext>
            </a:extLst>
          </p:cNvPr>
          <p:cNvSpPr/>
          <p:nvPr/>
        </p:nvSpPr>
        <p:spPr>
          <a:xfrm rot="5400000">
            <a:off x="-181016" y="805266"/>
            <a:ext cx="3831065" cy="3469033"/>
          </a:xfrm>
          <a:prstGeom prst="triangle">
            <a:avLst/>
          </a:prstGeom>
          <a:solidFill>
            <a:srgbClr val="3842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itchFamily="2" charset="0"/>
              <a:cs typeface="+mn-ea"/>
              <a:sym typeface="+mn-lt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355561" y="2211710"/>
            <a:ext cx="1272223" cy="783087"/>
            <a:chOff x="857546" y="927617"/>
            <a:chExt cx="1272223" cy="783087"/>
          </a:xfrm>
          <a:noFill/>
        </p:grpSpPr>
        <p:sp>
          <p:nvSpPr>
            <p:cNvPr id="5" name="Rectangle 2"/>
            <p:cNvSpPr/>
            <p:nvPr/>
          </p:nvSpPr>
          <p:spPr>
            <a:xfrm>
              <a:off x="857546" y="927617"/>
              <a:ext cx="1236218" cy="783087"/>
            </a:xfrm>
            <a:prstGeom prst="rect">
              <a:avLst/>
            </a:prstGeom>
            <a:grpFill/>
          </p:spPr>
          <p:txBody>
            <a:bodyPr wrap="square">
              <a:normAutofit fontScale="92500" lnSpcReduction="10000"/>
            </a:bodyPr>
            <a:lstStyle/>
            <a:p>
              <a:pPr algn="r"/>
              <a:endParaRPr lang="zh-CN" altLang="en-US" sz="5400" b="1" spc="300" dirty="0">
                <a:solidFill>
                  <a:schemeClr val="bg1"/>
                </a:solidFill>
                <a:latin typeface="Helvetica" pitchFamily="2" charset="0"/>
                <a:cs typeface="+mn-ea"/>
                <a:sym typeface="+mn-lt"/>
              </a:endParaRPr>
            </a:p>
          </p:txBody>
        </p:sp>
        <p:sp>
          <p:nvSpPr>
            <p:cNvPr id="6" name="Rectangle 3"/>
            <p:cNvSpPr/>
            <p:nvPr/>
          </p:nvSpPr>
          <p:spPr>
            <a:xfrm>
              <a:off x="857546" y="1410621"/>
              <a:ext cx="1272223" cy="300083"/>
            </a:xfrm>
            <a:prstGeom prst="rect">
              <a:avLst/>
            </a:prstGeom>
            <a:grpFill/>
          </p:spPr>
          <p:txBody>
            <a:bodyPr wrap="none">
              <a:normAutofit fontScale="85000" lnSpcReduction="20000"/>
            </a:bodyPr>
            <a:lstStyle/>
            <a:p>
              <a:r>
                <a:rPr lang="en-US" altLang="zh-CN" sz="2000" b="1" spc="300" dirty="0">
                  <a:solidFill>
                    <a:schemeClr val="bg1"/>
                  </a:solidFill>
                  <a:latin typeface="Helvetica" pitchFamily="2" charset="0"/>
                  <a:cs typeface="+mn-ea"/>
                  <a:sym typeface="+mn-lt"/>
                </a:rPr>
                <a:t>CONTENT</a:t>
              </a:r>
            </a:p>
          </p:txBody>
        </p:sp>
      </p:grpSp>
      <p:grpSp>
        <p:nvGrpSpPr>
          <p:cNvPr id="8" name="Group 5"/>
          <p:cNvGrpSpPr/>
          <p:nvPr/>
        </p:nvGrpSpPr>
        <p:grpSpPr>
          <a:xfrm>
            <a:off x="4039521" y="1170991"/>
            <a:ext cx="3322969" cy="530915"/>
            <a:chOff x="1598315" y="1418185"/>
            <a:chExt cx="4430626" cy="707886"/>
          </a:xfrm>
        </p:grpSpPr>
        <p:sp>
          <p:nvSpPr>
            <p:cNvPr id="24" name="TextBox 6"/>
            <p:cNvSpPr txBox="1"/>
            <p:nvPr/>
          </p:nvSpPr>
          <p:spPr>
            <a:xfrm>
              <a:off x="1598315" y="1418185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>
                  <a:solidFill>
                    <a:srgbClr val="38425D"/>
                  </a:solidFill>
                  <a:latin typeface="Helvetica" pitchFamily="2" charset="0"/>
                  <a:cs typeface="+mn-ea"/>
                  <a:sym typeface="+mn-lt"/>
                </a:rPr>
                <a:t>01</a:t>
              </a:r>
            </a:p>
          </p:txBody>
        </p:sp>
        <p:grpSp>
          <p:nvGrpSpPr>
            <p:cNvPr id="25" name="Group 7"/>
            <p:cNvGrpSpPr/>
            <p:nvPr/>
          </p:nvGrpSpPr>
          <p:grpSpPr>
            <a:xfrm>
              <a:off x="2066367" y="1529264"/>
              <a:ext cx="3962574" cy="563232"/>
              <a:chOff x="3943834" y="704409"/>
              <a:chExt cx="3962574" cy="563232"/>
            </a:xfrm>
          </p:grpSpPr>
          <p:sp>
            <p:nvSpPr>
              <p:cNvPr id="26" name="TextBox 8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en-US" altLang="zh-TW" sz="1600" b="1" dirty="0">
                    <a:solidFill>
                      <a:srgbClr val="38425D"/>
                    </a:solidFill>
                    <a:latin typeface="Helvetica" pitchFamily="2" charset="0"/>
                    <a:cs typeface="+mn-ea"/>
                    <a:sym typeface="+mn-lt"/>
                  </a:rPr>
                  <a:t>Why RGF-inside ?</a:t>
                </a:r>
                <a:endParaRPr lang="zh-CN" altLang="en-US" sz="1600" b="1" dirty="0">
                  <a:solidFill>
                    <a:srgbClr val="38425D"/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27" name="TextBox 9"/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endParaRPr lang="zh-CN" altLang="en-US" sz="1050" dirty="0">
                  <a:solidFill>
                    <a:srgbClr val="38425D"/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9" name="Group 10"/>
          <p:cNvGrpSpPr/>
          <p:nvPr/>
        </p:nvGrpSpPr>
        <p:grpSpPr>
          <a:xfrm>
            <a:off x="4039521" y="2008868"/>
            <a:ext cx="3322969" cy="530915"/>
            <a:chOff x="1598315" y="2786337"/>
            <a:chExt cx="4430626" cy="707886"/>
          </a:xfrm>
        </p:grpSpPr>
        <p:sp>
          <p:nvSpPr>
            <p:cNvPr id="20" name="TextBox 11"/>
            <p:cNvSpPr txBox="1"/>
            <p:nvPr/>
          </p:nvSpPr>
          <p:spPr>
            <a:xfrm>
              <a:off x="1598315" y="2786337"/>
              <a:ext cx="718466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>
                  <a:solidFill>
                    <a:srgbClr val="68B7C3"/>
                  </a:solidFill>
                  <a:latin typeface="Helvetica" pitchFamily="2" charset="0"/>
                  <a:cs typeface="+mn-ea"/>
                  <a:sym typeface="+mn-lt"/>
                </a:rPr>
                <a:t>02</a:t>
              </a:r>
            </a:p>
          </p:txBody>
        </p:sp>
        <p:grpSp>
          <p:nvGrpSpPr>
            <p:cNvPr id="21" name="Group 12"/>
            <p:cNvGrpSpPr/>
            <p:nvPr/>
          </p:nvGrpSpPr>
          <p:grpSpPr>
            <a:xfrm>
              <a:off x="2066367" y="2897416"/>
              <a:ext cx="3962574" cy="563232"/>
              <a:chOff x="3943834" y="704409"/>
              <a:chExt cx="3962574" cy="563232"/>
            </a:xfrm>
          </p:grpSpPr>
          <p:sp>
            <p:nvSpPr>
              <p:cNvPr id="22" name="TextBox 13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en-US" altLang="zh-TW" sz="1600" b="1" dirty="0">
                    <a:solidFill>
                      <a:srgbClr val="68B7C3"/>
                    </a:solidFill>
                    <a:latin typeface="Helvetica" pitchFamily="2" charset="0"/>
                    <a:cs typeface="+mn-ea"/>
                    <a:sym typeface="+mn-lt"/>
                  </a:rPr>
                  <a:t>How RGF PHI works?</a:t>
                </a:r>
                <a:endParaRPr lang="zh-TW" altLang="en-US" sz="1600" b="1" dirty="0">
                  <a:solidFill>
                    <a:srgbClr val="68B7C3"/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23" name="TextBox 14"/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TW" sz="1050" dirty="0">
                    <a:solidFill>
                      <a:srgbClr val="68B7C3"/>
                    </a:solidFill>
                    <a:latin typeface="Helvetica" pitchFamily="2" charset="0"/>
                    <a:cs typeface="+mn-ea"/>
                    <a:sym typeface="+mn-lt"/>
                  </a:rPr>
                  <a:t>Technology fundamentals</a:t>
                </a:r>
                <a:endParaRPr lang="zh-TW" altLang="en-US" sz="1050" dirty="0">
                  <a:solidFill>
                    <a:srgbClr val="68B7C3"/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0" name="Group 15"/>
          <p:cNvGrpSpPr/>
          <p:nvPr/>
        </p:nvGrpSpPr>
        <p:grpSpPr>
          <a:xfrm>
            <a:off x="4039521" y="2846744"/>
            <a:ext cx="3322969" cy="530915"/>
            <a:chOff x="1598315" y="4154489"/>
            <a:chExt cx="4430626" cy="707886"/>
          </a:xfrm>
        </p:grpSpPr>
        <p:sp>
          <p:nvSpPr>
            <p:cNvPr id="16" name="TextBox 16"/>
            <p:cNvSpPr txBox="1"/>
            <p:nvPr/>
          </p:nvSpPr>
          <p:spPr>
            <a:xfrm>
              <a:off x="1598315" y="4154489"/>
              <a:ext cx="732893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>
                  <a:solidFill>
                    <a:srgbClr val="38425D"/>
                  </a:solidFill>
                  <a:latin typeface="Helvetica" pitchFamily="2" charset="0"/>
                  <a:cs typeface="+mn-ea"/>
                  <a:sym typeface="+mn-lt"/>
                </a:rPr>
                <a:t>03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2066367" y="4265568"/>
              <a:ext cx="3962574" cy="563232"/>
              <a:chOff x="3943834" y="704409"/>
              <a:chExt cx="3962574" cy="563232"/>
            </a:xfrm>
          </p:grpSpPr>
          <p:sp>
            <p:nvSpPr>
              <p:cNvPr id="18" name="TextBox 18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en-US" altLang="zh-TW" sz="1600" b="1" dirty="0">
                    <a:solidFill>
                      <a:srgbClr val="38425D"/>
                    </a:solidFill>
                    <a:latin typeface="Helvetica" pitchFamily="2" charset="0"/>
                    <a:cs typeface="+mn-ea"/>
                    <a:sym typeface="+mn-lt"/>
                  </a:rPr>
                  <a:t>Certification &amp; Job Reference</a:t>
                </a:r>
                <a:endParaRPr lang="zh-TW" altLang="en-US" sz="1600" b="1" dirty="0">
                  <a:solidFill>
                    <a:srgbClr val="38425D"/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9" name="TextBox 19"/>
              <p:cNvSpPr txBox="1">
                <a:spLocks/>
              </p:cNvSpPr>
              <p:nvPr/>
            </p:nvSpPr>
            <p:spPr>
              <a:xfrm>
                <a:off x="3943834" y="947273"/>
                <a:ext cx="3962574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TW" sz="1050" dirty="0">
                    <a:solidFill>
                      <a:srgbClr val="38425D"/>
                    </a:solidFill>
                    <a:latin typeface="Helvetica" pitchFamily="2" charset="0"/>
                    <a:cs typeface="+mn-ea"/>
                    <a:sym typeface="+mn-lt"/>
                  </a:rPr>
                  <a:t>How reliable? Who are using RGF?</a:t>
                </a:r>
                <a:endParaRPr lang="zh-TW" altLang="en-US" sz="1050" dirty="0">
                  <a:solidFill>
                    <a:srgbClr val="38425D"/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1" name="Group 20"/>
          <p:cNvGrpSpPr/>
          <p:nvPr/>
        </p:nvGrpSpPr>
        <p:grpSpPr>
          <a:xfrm>
            <a:off x="4039521" y="3684627"/>
            <a:ext cx="3322969" cy="759333"/>
            <a:chOff x="1598315" y="5522641"/>
            <a:chExt cx="4430626" cy="1012442"/>
          </a:xfrm>
        </p:grpSpPr>
        <p:sp>
          <p:nvSpPr>
            <p:cNvPr id="12" name="TextBox 21"/>
            <p:cNvSpPr txBox="1"/>
            <p:nvPr/>
          </p:nvSpPr>
          <p:spPr>
            <a:xfrm>
              <a:off x="1598315" y="5522641"/>
              <a:ext cx="716863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4000">
                  <a:solidFill>
                    <a:srgbClr val="68B7C3"/>
                  </a:solidFill>
                  <a:latin typeface="Helvetica" pitchFamily="2" charset="0"/>
                  <a:cs typeface="+mn-ea"/>
                  <a:sym typeface="+mn-lt"/>
                </a:rPr>
                <a:t>04</a:t>
              </a:r>
            </a:p>
          </p:txBody>
        </p:sp>
        <p:grpSp>
          <p:nvGrpSpPr>
            <p:cNvPr id="13" name="Group 22"/>
            <p:cNvGrpSpPr/>
            <p:nvPr/>
          </p:nvGrpSpPr>
          <p:grpSpPr>
            <a:xfrm>
              <a:off x="2066367" y="5633720"/>
              <a:ext cx="3962574" cy="901363"/>
              <a:chOff x="3943834" y="704409"/>
              <a:chExt cx="3962574" cy="901363"/>
            </a:xfrm>
          </p:grpSpPr>
          <p:sp>
            <p:nvSpPr>
              <p:cNvPr id="14" name="TextBox 23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en-US" altLang="zh-CN" sz="1600" b="1" dirty="0">
                    <a:solidFill>
                      <a:srgbClr val="68B7C3"/>
                    </a:solidFill>
                    <a:latin typeface="Helvetica" pitchFamily="2" charset="0"/>
                    <a:cs typeface="+mn-ea"/>
                    <a:sym typeface="+mn-lt"/>
                  </a:rPr>
                  <a:t>Existing product line</a:t>
                </a:r>
                <a:endParaRPr lang="zh-CN" altLang="en-US" sz="1600" b="1" dirty="0">
                  <a:solidFill>
                    <a:srgbClr val="68B7C3"/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5" name="TextBox 24"/>
              <p:cNvSpPr txBox="1">
                <a:spLocks/>
              </p:cNvSpPr>
              <p:nvPr/>
            </p:nvSpPr>
            <p:spPr>
              <a:xfrm>
                <a:off x="3943834" y="1123537"/>
                <a:ext cx="3962574" cy="482235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zh-TW" sz="1050" dirty="0">
                    <a:solidFill>
                      <a:srgbClr val="68B7C3"/>
                    </a:solidFill>
                    <a:latin typeface="Helvetica" pitchFamily="2" charset="0"/>
                    <a:cs typeface="+mn-ea"/>
                    <a:sym typeface="+mn-lt"/>
                  </a:rPr>
                  <a:t>Personal, Household, Living Room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altLang="zh-CN" sz="1050" dirty="0">
                    <a:solidFill>
                      <a:srgbClr val="68B7C3"/>
                    </a:solidFill>
                    <a:latin typeface="Helvetica" pitchFamily="2" charset="0"/>
                    <a:cs typeface="+mn-ea"/>
                    <a:sym typeface="+mn-lt"/>
                  </a:rPr>
                  <a:t>Commercial HVAC</a:t>
                </a:r>
                <a:endParaRPr lang="zh-CN" altLang="en-US" sz="1050" dirty="0">
                  <a:solidFill>
                    <a:srgbClr val="68B7C3"/>
                  </a:solidFill>
                  <a:latin typeface="Helvetica" pitchFamily="2" charset="0"/>
                  <a:cs typeface="+mn-ea"/>
                  <a:sym typeface="+mn-lt"/>
                </a:endParaRPr>
              </a:p>
              <a:p>
                <a:pPr algn="l">
                  <a:lnSpc>
                    <a:spcPct val="120000"/>
                  </a:lnSpc>
                </a:pPr>
                <a:endParaRPr lang="zh-CN" altLang="en-US" sz="1050" dirty="0">
                  <a:solidFill>
                    <a:srgbClr val="68B7C3"/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0" name="等腰三角形 29">
            <a:extLst>
              <a:ext uri="{FF2B5EF4-FFF2-40B4-BE49-F238E27FC236}">
                <a16:creationId xmlns:a16="http://schemas.microsoft.com/office/drawing/2014/main" id="{A147F3FF-EA31-4B0A-9A14-219C362A2B3B}"/>
              </a:ext>
            </a:extLst>
          </p:cNvPr>
          <p:cNvSpPr/>
          <p:nvPr/>
        </p:nvSpPr>
        <p:spPr>
          <a:xfrm rot="5400000">
            <a:off x="-143154" y="2728459"/>
            <a:ext cx="3029727" cy="2743421"/>
          </a:xfrm>
          <a:prstGeom prst="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itchFamily="2" charset="0"/>
              <a:cs typeface="+mn-ea"/>
              <a:sym typeface="+mn-lt"/>
            </a:endParaRPr>
          </a:p>
        </p:txBody>
      </p:sp>
      <p:sp>
        <p:nvSpPr>
          <p:cNvPr id="31" name="等腰三角形 30">
            <a:extLst>
              <a:ext uri="{FF2B5EF4-FFF2-40B4-BE49-F238E27FC236}">
                <a16:creationId xmlns:a16="http://schemas.microsoft.com/office/drawing/2014/main" id="{36FBCC6B-AAF5-4C1C-808D-B48470231754}"/>
              </a:ext>
            </a:extLst>
          </p:cNvPr>
          <p:cNvSpPr/>
          <p:nvPr/>
        </p:nvSpPr>
        <p:spPr>
          <a:xfrm rot="16200000" flipH="1">
            <a:off x="7364047" y="3418993"/>
            <a:ext cx="1868226" cy="1691680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elvetica" pitchFamily="2" charset="0"/>
              <a:cs typeface="+mn-ea"/>
              <a:sym typeface="+mn-lt"/>
            </a:endParaRPr>
          </a:p>
        </p:txBody>
      </p:sp>
      <p:sp>
        <p:nvSpPr>
          <p:cNvPr id="32" name="TextBox 19"/>
          <p:cNvSpPr txBox="1">
            <a:spLocks/>
          </p:cNvSpPr>
          <p:nvPr/>
        </p:nvSpPr>
        <p:spPr>
          <a:xfrm>
            <a:off x="4390560" y="1436447"/>
            <a:ext cx="2971930" cy="240276"/>
          </a:xfrm>
          <a:prstGeom prst="rect">
            <a:avLst/>
          </a:prstGeom>
        </p:spPr>
        <p:txBody>
          <a:bodyPr vert="horz" wrap="square" lIns="360000" tIns="0" rIns="0" bIns="0" anchor="ctr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zh-TW" sz="1050" b="1" dirty="0">
                <a:solidFill>
                  <a:srgbClr val="38425D"/>
                </a:solidFill>
                <a:latin typeface="Helvetica" pitchFamily="2" charset="0"/>
                <a:cs typeface="+mn-ea"/>
                <a:sym typeface="+mn-lt"/>
              </a:rPr>
              <a:t>for anti-virus air purification</a:t>
            </a:r>
            <a:endParaRPr lang="zh-CN" altLang="en-US" sz="1050" dirty="0">
              <a:solidFill>
                <a:srgbClr val="38425D"/>
              </a:solidFill>
              <a:latin typeface="Helvetica" pitchFamily="2" charset="0"/>
              <a:cs typeface="+mn-ea"/>
              <a:sym typeface="+mn-lt"/>
            </a:endParaRPr>
          </a:p>
        </p:txBody>
      </p:sp>
      <p:pic>
        <p:nvPicPr>
          <p:cNvPr id="33" name="Picture 10">
            <a:extLst>
              <a:ext uri="{FF2B5EF4-FFF2-40B4-BE49-F238E27FC236}">
                <a16:creationId xmlns:a16="http://schemas.microsoft.com/office/drawing/2014/main" id="{14D8373A-2C03-4BD4-8401-BC3CF72932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6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3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3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" presetClass="entr" presetSubtype="2" fill="hold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4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 txBox="1">
            <a:spLocks/>
          </p:cNvSpPr>
          <p:nvPr/>
        </p:nvSpPr>
        <p:spPr>
          <a:xfrm>
            <a:off x="611560" y="175643"/>
            <a:ext cx="3168352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Hot Item</a:t>
            </a:r>
            <a:r>
              <a:rPr lang="zh-TW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：</a:t>
            </a:r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C170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252DEEC-4679-9D4A-BCF3-2EA300D4A1FC}"/>
              </a:ext>
            </a:extLst>
          </p:cNvPr>
          <p:cNvSpPr/>
          <p:nvPr/>
        </p:nvSpPr>
        <p:spPr>
          <a:xfrm>
            <a:off x="4966207" y="656964"/>
            <a:ext cx="3271502" cy="4496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Model</a:t>
            </a:r>
            <a:r>
              <a:rPr lang="zh-TW" altLang="en-US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 </a:t>
            </a: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: </a:t>
            </a:r>
            <a:r>
              <a:rPr lang="en-HK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RGF-Inside C170 (UK/</a:t>
            </a: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HK Special)</a:t>
            </a:r>
            <a:endParaRPr lang="en-HK" altLang="zh-TW" sz="1200" dirty="0">
              <a:latin typeface="Helvetica Light" panose="020B0403020202020204" pitchFamily="34" charset="0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Coverage: 605 sq. ft</a:t>
            </a:r>
            <a:endParaRPr lang="zh-TW" altLang="en-US" sz="1200" dirty="0">
              <a:latin typeface="Helvetica Light" panose="020B0403020202020204" pitchFamily="34" charset="0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Technology: RGF </a:t>
            </a:r>
            <a:r>
              <a:rPr lang="en-HK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PHI®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Dimension: 80 x 80 x 150mm</a:t>
            </a:r>
            <a:endParaRPr lang="en-HK" altLang="zh-TW" sz="1200" dirty="0">
              <a:latin typeface="Helvetica Light" panose="020B0403020202020204" pitchFamily="34" charset="0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Input: </a:t>
            </a:r>
            <a:r>
              <a:rPr lang="en-HK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DC 12V 20W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Chassis</a:t>
            </a:r>
            <a:r>
              <a:rPr lang="zh-TW" altLang="en-US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：</a:t>
            </a: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UV-proof ABS Plastic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Fan</a:t>
            </a:r>
            <a:r>
              <a:rPr lang="zh-TW" altLang="en-US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：</a:t>
            </a: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Maglev fan (full speed, require button push on power up)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Weight: 350</a:t>
            </a:r>
            <a:r>
              <a:rPr lang="en-HK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g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Life span</a:t>
            </a:r>
            <a:r>
              <a:rPr lang="zh-TW" altLang="en-US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：</a:t>
            </a: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25,000 hours non-stop operation (approx. 3 years)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Consumable: nil</a:t>
            </a:r>
            <a:endParaRPr lang="en-HK" altLang="zh-TW" sz="1200" dirty="0">
              <a:latin typeface="Helvetica Light" panose="020B0403020202020204" pitchFamily="34" charset="0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Warranty: 1-year carry-in</a:t>
            </a:r>
            <a:endParaRPr lang="zh-TW" altLang="en-US" sz="1200" dirty="0">
              <a:latin typeface="Helvetica Light" panose="020B0403020202020204" pitchFamily="34" charset="0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Use case: Bedroom, small living room, manager room, reception counter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Certification</a:t>
            </a:r>
            <a:r>
              <a:rPr lang="zh-TW" altLang="en-US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：</a:t>
            </a: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CCC, BSMI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40854-C16E-AD47-9611-E67F97886100}"/>
              </a:ext>
            </a:extLst>
          </p:cNvPr>
          <p:cNvSpPr txBox="1"/>
          <p:nvPr/>
        </p:nvSpPr>
        <p:spPr>
          <a:xfrm>
            <a:off x="1766277" y="-20320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ADA39D-0086-6B4B-B867-8B5E296FFC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F937FC-4B0E-1F48-8F2F-C950E33B2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15" y="656964"/>
            <a:ext cx="3952299" cy="26348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C08103-3017-4047-AA01-F2C2DBFE5F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57" y="3431558"/>
            <a:ext cx="999515" cy="1232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34BEE-B864-974A-9CF6-25B0F9C3BD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006" y="3431558"/>
            <a:ext cx="999515" cy="12327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FB249D-D55E-A74A-B341-C05692E07B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399" y="3431558"/>
            <a:ext cx="999515" cy="123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6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 txBox="1">
            <a:spLocks/>
          </p:cNvSpPr>
          <p:nvPr/>
        </p:nvSpPr>
        <p:spPr>
          <a:xfrm>
            <a:off x="611560" y="175643"/>
            <a:ext cx="3168352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Upcoming</a:t>
            </a:r>
            <a:r>
              <a:rPr lang="zh-TW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：</a:t>
            </a:r>
            <a:r>
              <a:rPr lang="en-US" altLang="zh-TW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Purarea</a:t>
            </a:r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 Series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252DEEC-4679-9D4A-BCF3-2EA300D4A1FC}"/>
              </a:ext>
            </a:extLst>
          </p:cNvPr>
          <p:cNvSpPr/>
          <p:nvPr/>
        </p:nvSpPr>
        <p:spPr>
          <a:xfrm>
            <a:off x="4966207" y="656964"/>
            <a:ext cx="3595042" cy="366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Model</a:t>
            </a:r>
            <a:r>
              <a:rPr lang="zh-TW" altLang="en-US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 </a:t>
            </a: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: </a:t>
            </a:r>
            <a:r>
              <a:rPr lang="en-US" altLang="zh-TW" sz="1200" dirty="0" err="1">
                <a:latin typeface="Helvetica Light" panose="020B0403020202020204" pitchFamily="34" charset="0"/>
                <a:ea typeface="Microsoft YaHei Light" panose="020B0502040204020203" pitchFamily="34" charset="-122"/>
              </a:rPr>
              <a:t>Purarea</a:t>
            </a: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 Model 1</a:t>
            </a:r>
            <a:endParaRPr lang="en-HK" altLang="zh-TW" sz="1200" dirty="0">
              <a:latin typeface="Helvetica Light" panose="020B0403020202020204" pitchFamily="34" charset="0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Coverage : 215 sq. ft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Technology : </a:t>
            </a:r>
            <a:r>
              <a:rPr lang="en-HK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PICT®</a:t>
            </a:r>
            <a:r>
              <a:rPr lang="zh-TW" altLang="en-US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 </a:t>
            </a: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Inside</a:t>
            </a:r>
            <a:endParaRPr lang="en-HK" altLang="zh-TW" sz="1200" dirty="0">
              <a:latin typeface="Helvetica Light" panose="020B0403020202020204" pitchFamily="34" charset="0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Dimension: 120 </a:t>
            </a:r>
            <a:r>
              <a:rPr lang="en-HK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x 120  x 38 mm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Input: Micro </a:t>
            </a:r>
            <a:r>
              <a:rPr lang="en-HK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USB 5</a:t>
            </a: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V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Fan</a:t>
            </a:r>
            <a:r>
              <a:rPr lang="zh-TW" altLang="en-US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：</a:t>
            </a: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Maglev fan always-on silent mode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Chassis</a:t>
            </a:r>
            <a:r>
              <a:rPr lang="zh-TW" altLang="en-US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：</a:t>
            </a: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UV-proof ABS Plastic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LED Status Light</a:t>
            </a:r>
            <a:endParaRPr lang="en-HK" altLang="zh-TW" sz="1200" dirty="0">
              <a:latin typeface="Helvetica Light" panose="020B0403020202020204" pitchFamily="34" charset="0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Self-serviceable stainless-steel filter screen</a:t>
            </a:r>
            <a:endParaRPr lang="en-HK" altLang="zh-TW" sz="1200" dirty="0">
              <a:latin typeface="Helvetica Light" panose="020B0403020202020204" pitchFamily="34" charset="0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Weight: to be confirmed</a:t>
            </a:r>
            <a:endParaRPr lang="en-HK" altLang="zh-TW" sz="1200" dirty="0">
              <a:latin typeface="Helvetica Light" panose="020B0403020202020204" pitchFamily="34" charset="0"/>
              <a:ea typeface="Microsoft YaHei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Use case: personal worktop, small bedroom, washroom, small lift, hand-carry on bus/metro</a:t>
            </a:r>
          </a:p>
          <a:p>
            <a:pPr>
              <a:lnSpc>
                <a:spcPct val="150000"/>
              </a:lnSpc>
            </a:pP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(Expected to be out by End </a:t>
            </a:r>
            <a:r>
              <a:rPr lang="en-US" altLang="zh-TW" sz="1200">
                <a:latin typeface="Helvetica Light" panose="020B0403020202020204" pitchFamily="34" charset="0"/>
                <a:ea typeface="Microsoft YaHei Light" panose="020B0502040204020203" pitchFamily="34" charset="-122"/>
              </a:rPr>
              <a:t>of August </a:t>
            </a:r>
            <a:r>
              <a:rPr lang="en-US" altLang="zh-TW" sz="1200" dirty="0">
                <a:latin typeface="Helvetica Light" panose="020B0403020202020204" pitchFamily="34" charset="0"/>
                <a:ea typeface="Microsoft YaHei Light" panose="020B0502040204020203" pitchFamily="34" charset="-122"/>
              </a:rPr>
              <a:t>2020)</a:t>
            </a:r>
            <a:endParaRPr lang="en-HK" sz="1200" dirty="0">
              <a:latin typeface="Helvetica Light" panose="020B0403020202020204" pitchFamily="34" charset="0"/>
              <a:ea typeface="Microsoft YaHei Light" panose="020B0502040204020203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40854-C16E-AD47-9611-E67F97886100}"/>
              </a:ext>
            </a:extLst>
          </p:cNvPr>
          <p:cNvSpPr txBox="1"/>
          <p:nvPr/>
        </p:nvSpPr>
        <p:spPr>
          <a:xfrm>
            <a:off x="1766277" y="-20320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621B1-A22A-F347-9BE8-AF90C56B55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751" y="656964"/>
            <a:ext cx="3800809" cy="2129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F45C7D-FB7B-B143-81BF-1F00FECA96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224" y="73799"/>
            <a:ext cx="1026345" cy="769759"/>
          </a:xfrm>
          <a:prstGeom prst="rect">
            <a:avLst/>
          </a:prstGeom>
        </p:spPr>
      </p:pic>
      <p:pic>
        <p:nvPicPr>
          <p:cNvPr id="5" name="圖片 4" descr="一張含有 梳子 的圖片&#10;&#10;自動產生的描述">
            <a:extLst>
              <a:ext uri="{FF2B5EF4-FFF2-40B4-BE49-F238E27FC236}">
                <a16:creationId xmlns:a16="http://schemas.microsoft.com/office/drawing/2014/main" id="{8375AA77-4FEA-4EFF-8B3C-7E109AE94E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9" b="6483"/>
          <a:stretch/>
        </p:blipFill>
        <p:spPr>
          <a:xfrm>
            <a:off x="582751" y="2806787"/>
            <a:ext cx="3800809" cy="217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6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 txBox="1">
            <a:spLocks/>
          </p:cNvSpPr>
          <p:nvPr/>
        </p:nvSpPr>
        <p:spPr>
          <a:xfrm>
            <a:off x="611560" y="175643"/>
            <a:ext cx="3168352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Industrial Products</a:t>
            </a:r>
            <a:r>
              <a:rPr lang="zh-TW" alt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 </a:t>
            </a:r>
            <a:r>
              <a:rPr lang="en-US" altLang="zh-TW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Highlight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E57216F-CFD1-3147-AFF0-42C638BC4D49}"/>
              </a:ext>
            </a:extLst>
          </p:cNvPr>
          <p:cNvSpPr/>
          <p:nvPr/>
        </p:nvSpPr>
        <p:spPr>
          <a:xfrm>
            <a:off x="376922" y="2604682"/>
            <a:ext cx="234209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1200" dirty="0">
                <a:latin typeface="Helvetica Light" panose="020B0403020202020204" pitchFamily="34" charset="0"/>
              </a:rPr>
              <a:t>Model : RGF-Inside DLL1R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Coverage: 20~70 m</a:t>
            </a:r>
            <a:r>
              <a:rPr lang="en-HK" sz="1200" baseline="30000" dirty="0">
                <a:latin typeface="Helvetica Light" panose="020B0403020202020204" pitchFamily="34" charset="0"/>
              </a:rPr>
              <a:t>3</a:t>
            </a:r>
            <a:endParaRPr lang="en-HK" sz="1200" dirty="0">
              <a:latin typeface="Helvetica Light" panose="020B0403020202020204" pitchFamily="34" charset="0"/>
            </a:endParaRPr>
          </a:p>
          <a:p>
            <a:r>
              <a:rPr lang="en-HK" sz="1200" dirty="0">
                <a:latin typeface="Helvetica Light" panose="020B0403020202020204" pitchFamily="34" charset="0"/>
              </a:rPr>
              <a:t>Technology: PHI REME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Dimension: </a:t>
            </a:r>
            <a:r>
              <a:rPr lang="en-US" sz="1200" dirty="0" err="1">
                <a:latin typeface="Helvetica Light" panose="020B0403020202020204" pitchFamily="34" charset="0"/>
              </a:rPr>
              <a:t>Dia</a:t>
            </a:r>
            <a:r>
              <a:rPr lang="en-US" sz="1200" dirty="0">
                <a:latin typeface="Helvetica Light" panose="020B0403020202020204" pitchFamily="34" charset="0"/>
              </a:rPr>
              <a:t> 150mm, 220mm length</a:t>
            </a:r>
            <a:endParaRPr lang="en-HK" sz="1200" dirty="0">
              <a:latin typeface="Helvetica Light" panose="020B0403020202020204" pitchFamily="34" charset="0"/>
            </a:endParaRPr>
          </a:p>
          <a:p>
            <a:r>
              <a:rPr lang="en-HK" sz="1200" dirty="0">
                <a:latin typeface="Helvetica Light" panose="020B0403020202020204" pitchFamily="34" charset="0"/>
              </a:rPr>
              <a:t>Power: 100V~240V 9W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Material: Metallic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Weight: 1.35kg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Warranty: 1 year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Application: office, retail shops, clinic</a:t>
            </a:r>
            <a:endParaRPr lang="en-US" sz="12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B3BAAB1-341E-E64E-AE7B-2BFFCC296B53}"/>
              </a:ext>
            </a:extLst>
          </p:cNvPr>
          <p:cNvSpPr/>
          <p:nvPr/>
        </p:nvSpPr>
        <p:spPr>
          <a:xfrm>
            <a:off x="6421145" y="2597086"/>
            <a:ext cx="23420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1200" dirty="0">
                <a:latin typeface="Helvetica Light" panose="020B0403020202020204" pitchFamily="34" charset="0"/>
              </a:rPr>
              <a:t>Model : PICT-Inside DML1R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Coverage: 60~100 m</a:t>
            </a:r>
            <a:r>
              <a:rPr lang="en-HK" sz="1200" baseline="30000" dirty="0">
                <a:latin typeface="Helvetica Light" panose="020B0403020202020204" pitchFamily="34" charset="0"/>
              </a:rPr>
              <a:t>3</a:t>
            </a:r>
            <a:endParaRPr lang="en-HK" sz="1200" dirty="0">
              <a:latin typeface="Helvetica Light" panose="020B0403020202020204" pitchFamily="34" charset="0"/>
            </a:endParaRPr>
          </a:p>
          <a:p>
            <a:r>
              <a:rPr lang="en-HK" sz="1200" dirty="0">
                <a:latin typeface="Helvetica Light" panose="020B0403020202020204" pitchFamily="34" charset="0"/>
              </a:rPr>
              <a:t>Technology: RGF PHI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Dimension: 66 x 66 x 390mm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Power: 100V~240V 10W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Material: Metallic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Weight: 670g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Warranty: 1 year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Application: small office, lift, clinic, classroom</a:t>
            </a:r>
            <a:endParaRPr lang="en-US" sz="12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252DEEC-4679-9D4A-BCF3-2EA300D4A1FC}"/>
              </a:ext>
            </a:extLst>
          </p:cNvPr>
          <p:cNvSpPr/>
          <p:nvPr/>
        </p:nvSpPr>
        <p:spPr>
          <a:xfrm>
            <a:off x="3254606" y="2604682"/>
            <a:ext cx="23420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1200" dirty="0">
                <a:latin typeface="Helvetica Light" panose="020B0403020202020204" pitchFamily="34" charset="0"/>
              </a:rPr>
              <a:t>Model : PICT-Inside DML1R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Coverage: 20~70 m</a:t>
            </a:r>
            <a:r>
              <a:rPr lang="en-HK" sz="1200" baseline="30000" dirty="0">
                <a:latin typeface="Helvetica Light" panose="020B0403020202020204" pitchFamily="34" charset="0"/>
              </a:rPr>
              <a:t>3</a:t>
            </a:r>
            <a:endParaRPr lang="en-HK" sz="1200" dirty="0">
              <a:latin typeface="Helvetica Light" panose="020B0403020202020204" pitchFamily="34" charset="0"/>
            </a:endParaRPr>
          </a:p>
          <a:p>
            <a:r>
              <a:rPr lang="en-HK" sz="1200" dirty="0">
                <a:latin typeface="Helvetica Light" panose="020B0403020202020204" pitchFamily="34" charset="0"/>
              </a:rPr>
              <a:t>Technology: RGF PHI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Dimension: 66 x 66 x 390mm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Power: 100V~240V 9W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Material: Metallic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Weight: 670g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Warranty: 1 year</a:t>
            </a:r>
          </a:p>
          <a:p>
            <a:r>
              <a:rPr lang="en-HK" sz="1200" dirty="0">
                <a:latin typeface="Helvetica Light" panose="020B0403020202020204" pitchFamily="34" charset="0"/>
              </a:rPr>
              <a:t>Application: small office, lift, clinic, classroom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40854-C16E-AD47-9611-E67F97886100}"/>
              </a:ext>
            </a:extLst>
          </p:cNvPr>
          <p:cNvSpPr txBox="1"/>
          <p:nvPr/>
        </p:nvSpPr>
        <p:spPr>
          <a:xfrm>
            <a:off x="1766277" y="-20320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220CE-B851-2648-BFEF-E3C00EE190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66" y="713444"/>
            <a:ext cx="2296510" cy="1140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469C2B-FE5D-934B-A5C3-077261A25C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235" y="701005"/>
            <a:ext cx="2040841" cy="1140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BE2D5C-DA31-8346-BA23-B948DC3DDA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701005"/>
            <a:ext cx="2040841" cy="11404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441FEB-6B2E-463D-903D-4948D1FBEC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 txBox="1">
            <a:spLocks/>
          </p:cNvSpPr>
          <p:nvPr/>
        </p:nvSpPr>
        <p:spPr>
          <a:xfrm>
            <a:off x="611560" y="175643"/>
            <a:ext cx="3960440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10 Reasons to adopt RGF PHI/PICT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E57216F-CFD1-3147-AFF0-42C638BC4D49}"/>
              </a:ext>
            </a:extLst>
          </p:cNvPr>
          <p:cNvSpPr/>
          <p:nvPr/>
        </p:nvSpPr>
        <p:spPr>
          <a:xfrm>
            <a:off x="582805" y="771550"/>
            <a:ext cx="60486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US" sz="1200" dirty="0">
                <a:latin typeface="Helvetica Light" panose="020B0403020202020204" pitchFamily="34" charset="0"/>
              </a:rPr>
              <a:t>Proven efficacy 99.9% on SARS-Cov-2 by third-party independent lab</a:t>
            </a: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US" sz="1200" dirty="0">
                <a:latin typeface="Helvetica Light" panose="020B0403020202020204" pitchFamily="34" charset="0"/>
              </a:rPr>
              <a:t>Neutralize deadly viruses, and result in H</a:t>
            </a:r>
            <a:r>
              <a:rPr lang="en-US" sz="1200" baseline="-25000" dirty="0">
                <a:latin typeface="Helvetica Light" panose="020B0403020202020204" pitchFamily="34" charset="0"/>
              </a:rPr>
              <a:t>2</a:t>
            </a:r>
            <a:r>
              <a:rPr lang="en-US" sz="1200" dirty="0">
                <a:latin typeface="Helvetica Light" panose="020B0403020202020204" pitchFamily="34" charset="0"/>
              </a:rPr>
              <a:t>O, O</a:t>
            </a:r>
            <a:r>
              <a:rPr lang="en-US" sz="1200" baseline="-25000" dirty="0">
                <a:latin typeface="Helvetica Light" panose="020B0403020202020204" pitchFamily="34" charset="0"/>
              </a:rPr>
              <a:t>2</a:t>
            </a:r>
            <a:r>
              <a:rPr lang="en-US" sz="1200" dirty="0">
                <a:latin typeface="Helvetica Light" panose="020B0403020202020204" pitchFamily="34" charset="0"/>
              </a:rPr>
              <a:t> and other harmless materials</a:t>
            </a: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US" sz="1200" dirty="0">
                <a:latin typeface="Helvetica Light" panose="020B0403020202020204" pitchFamily="34" charset="0"/>
              </a:rPr>
              <a:t>Significant reduction the risk of infection, range from 73% to 99.9%. Albeit inactivation rate is not 100%, still very profitable for baby, young children and elderlies</a:t>
            </a: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US" sz="1200" dirty="0">
                <a:latin typeface="Helvetica Light" panose="020B0403020202020204" pitchFamily="34" charset="0"/>
              </a:rPr>
              <a:t>Proven technology from USA, tested by P4 lab in Kansas and CDC. Certified by Health Department of China and Taiwan</a:t>
            </a: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US" sz="1200" dirty="0">
                <a:latin typeface="Helvetica Light" panose="020B0403020202020204" pitchFamily="34" charset="0"/>
              </a:rPr>
              <a:t>Trusted by White House, US Army/Navy/Airforce, Homeland Security Department</a:t>
            </a:r>
            <a:endParaRPr lang="en-HK" sz="1200" dirty="0">
              <a:latin typeface="Helvetica Light" panose="020B0403020202020204" pitchFamily="34" charset="0"/>
            </a:endParaRP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HK" sz="1200" dirty="0">
                <a:latin typeface="Helvetica Light" panose="020B0403020202020204" pitchFamily="34" charset="0"/>
              </a:rPr>
              <a:t>Field testimonials from SARS frontier</a:t>
            </a: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HK" sz="1200" dirty="0">
                <a:latin typeface="Helvetica Light" panose="020B0403020202020204" pitchFamily="34" charset="0"/>
              </a:rPr>
              <a:t>Trusted by Fortune 500 and other impressive client lists</a:t>
            </a: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HK" sz="1200" dirty="0">
                <a:latin typeface="Helvetica Light" panose="020B0403020202020204" pitchFamily="34" charset="0"/>
              </a:rPr>
              <a:t>Easy to install, truly plug-and-play. No huge ventilation fan. Low noise level and power-saving</a:t>
            </a: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HK" sz="1200" dirty="0">
                <a:latin typeface="Helvetica Light" panose="020B0403020202020204" pitchFamily="34" charset="0"/>
              </a:rPr>
              <a:t>Durable, non-stop operation of 25,000 hours. No moving parts, no filter, zero maintenance, no costly filter replacement</a:t>
            </a: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HK" sz="1200" dirty="0">
                <a:latin typeface="Helvetica Light" panose="020B0403020202020204" pitchFamily="34" charset="0"/>
              </a:rPr>
              <a:t>Very High Return on Investment, especially during Covid-19 pandemic</a:t>
            </a:r>
            <a:endParaRPr lang="en-US" sz="1200" dirty="0">
              <a:latin typeface="Helvetica Light" panose="020B04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9AADA2-DF85-C444-8ECE-35D3BE72E6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636" y="2643758"/>
            <a:ext cx="2005856" cy="14040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CD2397-D6FB-674B-A9B5-D8C1B1C874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754" y="627534"/>
            <a:ext cx="1015287" cy="1008518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279C8880-CBA0-400B-B400-DA94D97E92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203849" y="2153056"/>
            <a:ext cx="38164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800" dirty="0">
                <a:solidFill>
                  <a:srgbClr val="778495"/>
                </a:solidFill>
                <a:latin typeface="Helvetica" pitchFamily="2" charset="0"/>
                <a:cs typeface="+mn-ea"/>
                <a:sym typeface="+mn-lt"/>
              </a:rPr>
              <a:t>Thank you for your  attention</a:t>
            </a: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5EAE4D95-30F2-4C43-A74C-E492BAB199C5}"/>
              </a:ext>
            </a:extLst>
          </p:cNvPr>
          <p:cNvSpPr/>
          <p:nvPr/>
        </p:nvSpPr>
        <p:spPr>
          <a:xfrm rot="5400000">
            <a:off x="-309962" y="-2734914"/>
            <a:ext cx="6560073" cy="5940152"/>
          </a:xfrm>
          <a:prstGeom prst="triangle">
            <a:avLst/>
          </a:prstGeom>
          <a:solidFill>
            <a:srgbClr val="3842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等腰三角形 7">
            <a:extLst>
              <a:ext uri="{FF2B5EF4-FFF2-40B4-BE49-F238E27FC236}">
                <a16:creationId xmlns:a16="http://schemas.microsoft.com/office/drawing/2014/main" id="{4F22734B-4D64-4BC2-A5AC-AA61B146C578}"/>
              </a:ext>
            </a:extLst>
          </p:cNvPr>
          <p:cNvSpPr/>
          <p:nvPr/>
        </p:nvSpPr>
        <p:spPr>
          <a:xfrm rot="5400000">
            <a:off x="-143154" y="977336"/>
            <a:ext cx="3029727" cy="2743421"/>
          </a:xfrm>
          <a:prstGeom prst="triangl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等腰三角形 8">
            <a:extLst>
              <a:ext uri="{FF2B5EF4-FFF2-40B4-BE49-F238E27FC236}">
                <a16:creationId xmlns:a16="http://schemas.microsoft.com/office/drawing/2014/main" id="{BB4FC360-32EA-4567-B961-C9CFB3855969}"/>
              </a:ext>
            </a:extLst>
          </p:cNvPr>
          <p:cNvSpPr/>
          <p:nvPr/>
        </p:nvSpPr>
        <p:spPr>
          <a:xfrm rot="16200000" flipH="1">
            <a:off x="6076035" y="2130981"/>
            <a:ext cx="3220114" cy="2915816"/>
          </a:xfrm>
          <a:prstGeom prst="triangle">
            <a:avLst/>
          </a:prstGeom>
          <a:solidFill>
            <a:srgbClr val="68B7C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5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5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5" grpId="0" animBg="1"/>
          <p:bldP spid="8" grpId="0" animBg="1"/>
          <p:bldP spid="9" grpId="0" animBg="1"/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3326485" y="2102826"/>
            <a:ext cx="441386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+mn-ea"/>
                <a:sym typeface="+mn-lt"/>
              </a:rPr>
              <a:t>01</a:t>
            </a:r>
            <a:r>
              <a:rPr lang="en-GB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+mn-ea"/>
                <a:sym typeface="+mn-lt"/>
              </a:rPr>
              <a:t> </a:t>
            </a:r>
            <a:r>
              <a: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+mn-ea"/>
                <a:sym typeface="+mn-lt"/>
              </a:rPr>
              <a:t>Why RGF?</a:t>
            </a:r>
            <a:endParaRPr lang="en-GB" altLang="zh-CN" sz="32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cs typeface="+mn-ea"/>
              <a:sym typeface="+mn-lt"/>
            </a:endParaRPr>
          </a:p>
        </p:txBody>
      </p:sp>
      <p:sp>
        <p:nvSpPr>
          <p:cNvPr id="8" name="TextBox 49"/>
          <p:cNvSpPr txBox="1"/>
          <p:nvPr/>
        </p:nvSpPr>
        <p:spPr>
          <a:xfrm>
            <a:off x="3923928" y="2571750"/>
            <a:ext cx="278013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778495"/>
                </a:solidFill>
                <a:latin typeface="Helvetica" pitchFamily="2" charset="0"/>
                <a:cs typeface="+mn-ea"/>
                <a:sym typeface="+mn-lt"/>
              </a:rPr>
              <a:t>White House Grade Air Purification Technology</a:t>
            </a:r>
            <a:endParaRPr lang="zh-CN" altLang="en-US" dirty="0">
              <a:solidFill>
                <a:srgbClr val="778495"/>
              </a:solidFill>
              <a:latin typeface="Helvetica" pitchFamily="2" charset="0"/>
              <a:cs typeface="+mn-ea"/>
              <a:sym typeface="+mn-lt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3B758936-EADF-4A26-8380-5F3015E6D4E0}"/>
              </a:ext>
            </a:extLst>
          </p:cNvPr>
          <p:cNvSpPr/>
          <p:nvPr/>
        </p:nvSpPr>
        <p:spPr>
          <a:xfrm rot="5400000">
            <a:off x="-309962" y="-2734914"/>
            <a:ext cx="6560073" cy="5940152"/>
          </a:xfrm>
          <a:prstGeom prst="triangle">
            <a:avLst/>
          </a:prstGeom>
          <a:solidFill>
            <a:srgbClr val="3842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6CC3E64F-E2D8-4C60-A8B0-04EF343561D0}"/>
              </a:ext>
            </a:extLst>
          </p:cNvPr>
          <p:cNvSpPr/>
          <p:nvPr/>
        </p:nvSpPr>
        <p:spPr>
          <a:xfrm rot="5400000">
            <a:off x="-143154" y="977336"/>
            <a:ext cx="3029727" cy="2743421"/>
          </a:xfrm>
          <a:prstGeom prst="triangl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9FC3CA-55ED-6249-8AB2-271F435818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198246"/>
            <a:ext cx="2996742" cy="1945254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E928064B-6389-453F-9055-FB11D6B84B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84" y="-6834"/>
            <a:ext cx="2860244" cy="70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8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8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5" grpId="0" animBg="1"/>
          <p:bldP spid="6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/>
          <p:nvPr/>
        </p:nvGrpSpPr>
        <p:grpSpPr>
          <a:xfrm>
            <a:off x="5085057" y="978573"/>
            <a:ext cx="3378796" cy="1135893"/>
            <a:chOff x="911424" y="1244624"/>
            <a:chExt cx="4505061" cy="1514524"/>
          </a:xfrm>
        </p:grpSpPr>
        <p:sp>
          <p:nvSpPr>
            <p:cNvPr id="34" name="Freeform: Shape 15"/>
            <p:cNvSpPr/>
            <p:nvPr/>
          </p:nvSpPr>
          <p:spPr bwMode="auto">
            <a:xfrm flipH="1">
              <a:off x="911424" y="1244624"/>
              <a:ext cx="1084974" cy="1084975"/>
            </a:xfrm>
            <a:custGeom>
              <a:avLst/>
              <a:gdLst>
                <a:gd name="connsiteX0" fmla="*/ 508910 w 1084974"/>
                <a:gd name="connsiteY0" fmla="*/ 0 h 1084975"/>
                <a:gd name="connsiteX1" fmla="*/ 31229 w 1084974"/>
                <a:gd name="connsiteY1" fmla="*/ 253981 h 1084975"/>
                <a:gd name="connsiteX2" fmla="*/ 0 w 1084974"/>
                <a:gd name="connsiteY2" fmla="*/ 311517 h 1084975"/>
                <a:gd name="connsiteX3" fmla="*/ 773457 w 1084974"/>
                <a:gd name="connsiteY3" fmla="*/ 1084975 h 1084975"/>
                <a:gd name="connsiteX4" fmla="*/ 830993 w 1084974"/>
                <a:gd name="connsiteY4" fmla="*/ 1053745 h 1084975"/>
                <a:gd name="connsiteX5" fmla="*/ 1084974 w 1084974"/>
                <a:gd name="connsiteY5" fmla="*/ 576064 h 1084975"/>
                <a:gd name="connsiteX6" fmla="*/ 508910 w 1084974"/>
                <a:gd name="connsiteY6" fmla="*/ 0 h 108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974" h="1084975">
                  <a:moveTo>
                    <a:pt x="508910" y="0"/>
                  </a:moveTo>
                  <a:cubicBezTo>
                    <a:pt x="310066" y="0"/>
                    <a:pt x="134752" y="100747"/>
                    <a:pt x="31229" y="253981"/>
                  </a:cubicBezTo>
                  <a:lnTo>
                    <a:pt x="0" y="311517"/>
                  </a:lnTo>
                  <a:lnTo>
                    <a:pt x="773457" y="1084975"/>
                  </a:lnTo>
                  <a:lnTo>
                    <a:pt x="830993" y="1053745"/>
                  </a:lnTo>
                  <a:cubicBezTo>
                    <a:pt x="984227" y="950222"/>
                    <a:pt x="1084974" y="774908"/>
                    <a:pt x="1084974" y="576064"/>
                  </a:cubicBezTo>
                  <a:cubicBezTo>
                    <a:pt x="1084974" y="257913"/>
                    <a:pt x="827061" y="0"/>
                    <a:pt x="508910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Helvetica" pitchFamily="2" charset="0"/>
                <a:cs typeface="+mn-ea"/>
                <a:sym typeface="+mn-lt"/>
              </a:endParaRPr>
            </a:p>
          </p:txBody>
        </p:sp>
        <p:cxnSp>
          <p:nvCxnSpPr>
            <p:cNvPr id="35" name="Straight Connector 16"/>
            <p:cNvCxnSpPr/>
            <p:nvPr/>
          </p:nvCxnSpPr>
          <p:spPr>
            <a:xfrm flipH="1">
              <a:off x="1155787" y="1496652"/>
              <a:ext cx="900100" cy="9001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17"/>
            <p:cNvSpPr txBox="1"/>
            <p:nvPr/>
          </p:nvSpPr>
          <p:spPr>
            <a:xfrm>
              <a:off x="966237" y="1340768"/>
              <a:ext cx="718466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Helvetica" pitchFamily="2" charset="0"/>
                  <a:cs typeface="+mn-ea"/>
                  <a:sym typeface="+mn-lt"/>
                </a:rPr>
                <a:t>02</a:t>
              </a:r>
            </a:p>
          </p:txBody>
        </p:sp>
        <p:grpSp>
          <p:nvGrpSpPr>
            <p:cNvPr id="37" name="Group 18"/>
            <p:cNvGrpSpPr/>
            <p:nvPr/>
          </p:nvGrpSpPr>
          <p:grpSpPr>
            <a:xfrm>
              <a:off x="1453911" y="1897004"/>
              <a:ext cx="3962574" cy="862144"/>
              <a:chOff x="3943834" y="704409"/>
              <a:chExt cx="3962574" cy="862144"/>
            </a:xfrm>
          </p:grpSpPr>
          <p:sp>
            <p:nvSpPr>
              <p:cNvPr id="38" name="TextBox 19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en-US" altLang="zh-CN" sz="1600" b="1" dirty="0">
                    <a:solidFill>
                      <a:schemeClr val="accent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Patented Technology PHI®</a:t>
                </a:r>
                <a:endParaRPr lang="zh-CN" altLang="en-US" sz="1600" b="1" dirty="0">
                  <a:solidFill>
                    <a:schemeClr val="accent1">
                      <a:lumMod val="100000"/>
                    </a:schemeClr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9" name="TextBox 20"/>
              <p:cNvSpPr txBox="1">
                <a:spLocks/>
              </p:cNvSpPr>
              <p:nvPr/>
            </p:nvSpPr>
            <p:spPr>
              <a:xfrm>
                <a:off x="3943834" y="947272"/>
                <a:ext cx="3962574" cy="619281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TW" sz="1050" dirty="0" err="1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Photohydroionization</a:t>
                </a:r>
                <a:r>
                  <a:rPr lang="zh-TW" altLang="en-US" sz="1050" dirty="0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 </a:t>
                </a:r>
                <a:r>
                  <a:rPr lang="en-US" altLang="zh-TW" sz="1050" dirty="0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to generate friendly oxidizer ions to actively kill gems &amp; viruses</a:t>
                </a: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" name="Group 21"/>
          <p:cNvGrpSpPr/>
          <p:nvPr/>
        </p:nvGrpSpPr>
        <p:grpSpPr>
          <a:xfrm>
            <a:off x="872589" y="2256765"/>
            <a:ext cx="3378796" cy="1164359"/>
            <a:chOff x="911424" y="1244624"/>
            <a:chExt cx="4505061" cy="1552479"/>
          </a:xfrm>
        </p:grpSpPr>
        <p:sp>
          <p:nvSpPr>
            <p:cNvPr id="28" name="Freeform: Shape 22"/>
            <p:cNvSpPr/>
            <p:nvPr/>
          </p:nvSpPr>
          <p:spPr bwMode="auto">
            <a:xfrm flipH="1">
              <a:off x="911424" y="1244624"/>
              <a:ext cx="1084974" cy="1084975"/>
            </a:xfrm>
            <a:custGeom>
              <a:avLst/>
              <a:gdLst>
                <a:gd name="connsiteX0" fmla="*/ 508910 w 1084974"/>
                <a:gd name="connsiteY0" fmla="*/ 0 h 1084975"/>
                <a:gd name="connsiteX1" fmla="*/ 31229 w 1084974"/>
                <a:gd name="connsiteY1" fmla="*/ 253981 h 1084975"/>
                <a:gd name="connsiteX2" fmla="*/ 0 w 1084974"/>
                <a:gd name="connsiteY2" fmla="*/ 311517 h 1084975"/>
                <a:gd name="connsiteX3" fmla="*/ 773457 w 1084974"/>
                <a:gd name="connsiteY3" fmla="*/ 1084975 h 1084975"/>
                <a:gd name="connsiteX4" fmla="*/ 830993 w 1084974"/>
                <a:gd name="connsiteY4" fmla="*/ 1053745 h 1084975"/>
                <a:gd name="connsiteX5" fmla="*/ 1084974 w 1084974"/>
                <a:gd name="connsiteY5" fmla="*/ 576064 h 1084975"/>
                <a:gd name="connsiteX6" fmla="*/ 508910 w 1084974"/>
                <a:gd name="connsiteY6" fmla="*/ 0 h 108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974" h="1084975">
                  <a:moveTo>
                    <a:pt x="508910" y="0"/>
                  </a:moveTo>
                  <a:cubicBezTo>
                    <a:pt x="310066" y="0"/>
                    <a:pt x="134752" y="100747"/>
                    <a:pt x="31229" y="253981"/>
                  </a:cubicBezTo>
                  <a:lnTo>
                    <a:pt x="0" y="311517"/>
                  </a:lnTo>
                  <a:lnTo>
                    <a:pt x="773457" y="1084975"/>
                  </a:lnTo>
                  <a:lnTo>
                    <a:pt x="830993" y="1053745"/>
                  </a:lnTo>
                  <a:cubicBezTo>
                    <a:pt x="984227" y="950222"/>
                    <a:pt x="1084974" y="774908"/>
                    <a:pt x="1084974" y="576064"/>
                  </a:cubicBezTo>
                  <a:cubicBezTo>
                    <a:pt x="1084974" y="257913"/>
                    <a:pt x="827061" y="0"/>
                    <a:pt x="508910" y="0"/>
                  </a:cubicBezTo>
                  <a:close/>
                </a:path>
              </a:pathLst>
            </a:custGeom>
            <a:solidFill>
              <a:srgbClr val="68B7C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Helvetica" pitchFamily="2" charset="0"/>
                <a:cs typeface="+mn-ea"/>
                <a:sym typeface="+mn-lt"/>
              </a:endParaRPr>
            </a:p>
          </p:txBody>
        </p:sp>
        <p:cxnSp>
          <p:nvCxnSpPr>
            <p:cNvPr id="29" name="Straight Connector 23"/>
            <p:cNvCxnSpPr/>
            <p:nvPr/>
          </p:nvCxnSpPr>
          <p:spPr>
            <a:xfrm flipH="1">
              <a:off x="1155787" y="1496652"/>
              <a:ext cx="900100" cy="900100"/>
            </a:xfrm>
            <a:prstGeom prst="line">
              <a:avLst/>
            </a:prstGeom>
            <a:ln w="38100">
              <a:solidFill>
                <a:srgbClr val="68B7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4"/>
            <p:cNvSpPr txBox="1"/>
            <p:nvPr/>
          </p:nvSpPr>
          <p:spPr>
            <a:xfrm>
              <a:off x="959023" y="1340768"/>
              <a:ext cx="732893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Helvetica" pitchFamily="2" charset="0"/>
                  <a:cs typeface="+mn-ea"/>
                  <a:sym typeface="+mn-lt"/>
                </a:rPr>
                <a:t>03</a:t>
              </a:r>
            </a:p>
          </p:txBody>
        </p:sp>
        <p:grpSp>
          <p:nvGrpSpPr>
            <p:cNvPr id="31" name="Group 25"/>
            <p:cNvGrpSpPr/>
            <p:nvPr/>
          </p:nvGrpSpPr>
          <p:grpSpPr>
            <a:xfrm>
              <a:off x="1453911" y="1897004"/>
              <a:ext cx="3962574" cy="900099"/>
              <a:chOff x="3943834" y="704409"/>
              <a:chExt cx="3962574" cy="900099"/>
            </a:xfrm>
          </p:grpSpPr>
          <p:sp>
            <p:nvSpPr>
              <p:cNvPr id="32" name="TextBox 26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en-US" altLang="zh-TW" sz="1600" b="1" dirty="0" err="1">
                    <a:solidFill>
                      <a:srgbClr val="68B7C3"/>
                    </a:solidFill>
                    <a:latin typeface="Helvetica" pitchFamily="2" charset="0"/>
                    <a:cs typeface="+mn-ea"/>
                    <a:sym typeface="+mn-lt"/>
                  </a:rPr>
                  <a:t>Filterless</a:t>
                </a:r>
                <a:r>
                  <a:rPr lang="en-US" altLang="zh-TW" sz="1600" b="1" dirty="0">
                    <a:solidFill>
                      <a:srgbClr val="68B7C3"/>
                    </a:solidFill>
                    <a:latin typeface="Helvetica" pitchFamily="2" charset="0"/>
                    <a:cs typeface="+mn-ea"/>
                    <a:sym typeface="+mn-lt"/>
                  </a:rPr>
                  <a:t>. Proactively kill viruses</a:t>
                </a:r>
                <a:endParaRPr lang="zh-CN" altLang="en-US" sz="1600" b="1" dirty="0">
                  <a:solidFill>
                    <a:srgbClr val="68B7C3"/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33" name="TextBox 27"/>
              <p:cNvSpPr txBox="1">
                <a:spLocks/>
              </p:cNvSpPr>
              <p:nvPr/>
            </p:nvSpPr>
            <p:spPr>
              <a:xfrm>
                <a:off x="3943834" y="947272"/>
                <a:ext cx="3962574" cy="657236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92500" lnSpcReduction="1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CN" sz="1050" dirty="0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P4 lab test reports validates reliability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en-US" altLang="zh-CN" sz="1050" dirty="0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Only product all certified by the Government of USA, China and Taiwan</a:t>
                </a: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" name="Group 28"/>
          <p:cNvGrpSpPr/>
          <p:nvPr/>
        </p:nvGrpSpPr>
        <p:grpSpPr>
          <a:xfrm>
            <a:off x="5085057" y="2256765"/>
            <a:ext cx="3663407" cy="1135893"/>
            <a:chOff x="911424" y="1244624"/>
            <a:chExt cx="4884542" cy="1514524"/>
          </a:xfrm>
        </p:grpSpPr>
        <p:sp>
          <p:nvSpPr>
            <p:cNvPr id="22" name="Freeform: Shape 29"/>
            <p:cNvSpPr/>
            <p:nvPr/>
          </p:nvSpPr>
          <p:spPr bwMode="auto">
            <a:xfrm flipH="1">
              <a:off x="911424" y="1244624"/>
              <a:ext cx="1084974" cy="1084975"/>
            </a:xfrm>
            <a:custGeom>
              <a:avLst/>
              <a:gdLst>
                <a:gd name="connsiteX0" fmla="*/ 508910 w 1084974"/>
                <a:gd name="connsiteY0" fmla="*/ 0 h 1084975"/>
                <a:gd name="connsiteX1" fmla="*/ 31229 w 1084974"/>
                <a:gd name="connsiteY1" fmla="*/ 253981 h 1084975"/>
                <a:gd name="connsiteX2" fmla="*/ 0 w 1084974"/>
                <a:gd name="connsiteY2" fmla="*/ 311517 h 1084975"/>
                <a:gd name="connsiteX3" fmla="*/ 773457 w 1084974"/>
                <a:gd name="connsiteY3" fmla="*/ 1084975 h 1084975"/>
                <a:gd name="connsiteX4" fmla="*/ 830993 w 1084974"/>
                <a:gd name="connsiteY4" fmla="*/ 1053745 h 1084975"/>
                <a:gd name="connsiteX5" fmla="*/ 1084974 w 1084974"/>
                <a:gd name="connsiteY5" fmla="*/ 576064 h 1084975"/>
                <a:gd name="connsiteX6" fmla="*/ 508910 w 1084974"/>
                <a:gd name="connsiteY6" fmla="*/ 0 h 108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974" h="1084975">
                  <a:moveTo>
                    <a:pt x="508910" y="0"/>
                  </a:moveTo>
                  <a:cubicBezTo>
                    <a:pt x="310066" y="0"/>
                    <a:pt x="134752" y="100747"/>
                    <a:pt x="31229" y="253981"/>
                  </a:cubicBezTo>
                  <a:lnTo>
                    <a:pt x="0" y="311517"/>
                  </a:lnTo>
                  <a:lnTo>
                    <a:pt x="773457" y="1084975"/>
                  </a:lnTo>
                  <a:lnTo>
                    <a:pt x="830993" y="1053745"/>
                  </a:lnTo>
                  <a:cubicBezTo>
                    <a:pt x="984227" y="950222"/>
                    <a:pt x="1084974" y="774908"/>
                    <a:pt x="1084974" y="576064"/>
                  </a:cubicBezTo>
                  <a:cubicBezTo>
                    <a:pt x="1084974" y="257913"/>
                    <a:pt x="827061" y="0"/>
                    <a:pt x="508910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Helvetica" pitchFamily="2" charset="0"/>
                <a:cs typeface="+mn-ea"/>
                <a:sym typeface="+mn-lt"/>
              </a:endParaRPr>
            </a:p>
          </p:txBody>
        </p:sp>
        <p:cxnSp>
          <p:nvCxnSpPr>
            <p:cNvPr id="23" name="Straight Connector 30"/>
            <p:cNvCxnSpPr/>
            <p:nvPr/>
          </p:nvCxnSpPr>
          <p:spPr>
            <a:xfrm flipH="1">
              <a:off x="1155787" y="1496652"/>
              <a:ext cx="900100" cy="9001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31"/>
            <p:cNvSpPr txBox="1"/>
            <p:nvPr/>
          </p:nvSpPr>
          <p:spPr>
            <a:xfrm>
              <a:off x="967038" y="1340768"/>
              <a:ext cx="716863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Helvetica" pitchFamily="2" charset="0"/>
                  <a:cs typeface="+mn-ea"/>
                  <a:sym typeface="+mn-lt"/>
                </a:rPr>
                <a:t>04</a:t>
              </a:r>
            </a:p>
          </p:txBody>
        </p:sp>
        <p:grpSp>
          <p:nvGrpSpPr>
            <p:cNvPr id="25" name="Group 32"/>
            <p:cNvGrpSpPr/>
            <p:nvPr/>
          </p:nvGrpSpPr>
          <p:grpSpPr>
            <a:xfrm>
              <a:off x="1453911" y="1897004"/>
              <a:ext cx="4342055" cy="862144"/>
              <a:chOff x="3943834" y="704409"/>
              <a:chExt cx="4342055" cy="862144"/>
            </a:xfrm>
          </p:grpSpPr>
          <p:sp>
            <p:nvSpPr>
              <p:cNvPr id="26" name="TextBox 33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en-US" altLang="zh-TW" sz="1600" b="1" dirty="0">
                    <a:solidFill>
                      <a:schemeClr val="accent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Trusted by USA Government</a:t>
                </a:r>
                <a:endParaRPr lang="zh-CN" altLang="en-US" sz="1600" b="1" dirty="0">
                  <a:solidFill>
                    <a:schemeClr val="accent1">
                      <a:lumMod val="100000"/>
                    </a:schemeClr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27" name="TextBox 34"/>
              <p:cNvSpPr txBox="1">
                <a:spLocks/>
              </p:cNvSpPr>
              <p:nvPr/>
            </p:nvSpPr>
            <p:spPr>
              <a:xfrm>
                <a:off x="3943834" y="947272"/>
                <a:ext cx="4342055" cy="619281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TW" sz="1050" dirty="0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Dept of Defense, NASA, White House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en-US" altLang="zh-CN" sz="1050" dirty="0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Dept of Homeland Security</a:t>
                </a: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" name="Group 35"/>
          <p:cNvGrpSpPr/>
          <p:nvPr/>
        </p:nvGrpSpPr>
        <p:grpSpPr>
          <a:xfrm>
            <a:off x="872589" y="3534957"/>
            <a:ext cx="3915435" cy="1202348"/>
            <a:chOff x="911424" y="1244624"/>
            <a:chExt cx="5220580" cy="1603130"/>
          </a:xfrm>
        </p:grpSpPr>
        <p:sp>
          <p:nvSpPr>
            <p:cNvPr id="16" name="Freeform: Shape 36"/>
            <p:cNvSpPr/>
            <p:nvPr/>
          </p:nvSpPr>
          <p:spPr bwMode="auto">
            <a:xfrm flipH="1">
              <a:off x="911424" y="1244624"/>
              <a:ext cx="1084974" cy="1084975"/>
            </a:xfrm>
            <a:custGeom>
              <a:avLst/>
              <a:gdLst>
                <a:gd name="connsiteX0" fmla="*/ 508910 w 1084974"/>
                <a:gd name="connsiteY0" fmla="*/ 0 h 1084975"/>
                <a:gd name="connsiteX1" fmla="*/ 31229 w 1084974"/>
                <a:gd name="connsiteY1" fmla="*/ 253981 h 1084975"/>
                <a:gd name="connsiteX2" fmla="*/ 0 w 1084974"/>
                <a:gd name="connsiteY2" fmla="*/ 311517 h 1084975"/>
                <a:gd name="connsiteX3" fmla="*/ 773457 w 1084974"/>
                <a:gd name="connsiteY3" fmla="*/ 1084975 h 1084975"/>
                <a:gd name="connsiteX4" fmla="*/ 830993 w 1084974"/>
                <a:gd name="connsiteY4" fmla="*/ 1053745 h 1084975"/>
                <a:gd name="connsiteX5" fmla="*/ 1084974 w 1084974"/>
                <a:gd name="connsiteY5" fmla="*/ 576064 h 1084975"/>
                <a:gd name="connsiteX6" fmla="*/ 508910 w 1084974"/>
                <a:gd name="connsiteY6" fmla="*/ 0 h 108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974" h="1084975">
                  <a:moveTo>
                    <a:pt x="508910" y="0"/>
                  </a:moveTo>
                  <a:cubicBezTo>
                    <a:pt x="310066" y="0"/>
                    <a:pt x="134752" y="100747"/>
                    <a:pt x="31229" y="253981"/>
                  </a:cubicBezTo>
                  <a:lnTo>
                    <a:pt x="0" y="311517"/>
                  </a:lnTo>
                  <a:lnTo>
                    <a:pt x="773457" y="1084975"/>
                  </a:lnTo>
                  <a:lnTo>
                    <a:pt x="830993" y="1053745"/>
                  </a:lnTo>
                  <a:cubicBezTo>
                    <a:pt x="984227" y="950222"/>
                    <a:pt x="1084974" y="774908"/>
                    <a:pt x="1084974" y="576064"/>
                  </a:cubicBezTo>
                  <a:cubicBezTo>
                    <a:pt x="1084974" y="257913"/>
                    <a:pt x="827061" y="0"/>
                    <a:pt x="508910" y="0"/>
                  </a:cubicBezTo>
                  <a:close/>
                </a:path>
              </a:pathLst>
            </a:custGeom>
            <a:solidFill>
              <a:srgbClr val="68B7C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Helvetica" pitchFamily="2" charset="0"/>
                <a:cs typeface="+mn-ea"/>
                <a:sym typeface="+mn-lt"/>
              </a:endParaRPr>
            </a:p>
          </p:txBody>
        </p:sp>
        <p:cxnSp>
          <p:nvCxnSpPr>
            <p:cNvPr id="17" name="Straight Connector 37"/>
            <p:cNvCxnSpPr/>
            <p:nvPr/>
          </p:nvCxnSpPr>
          <p:spPr>
            <a:xfrm flipH="1">
              <a:off x="1155787" y="1496652"/>
              <a:ext cx="900100" cy="900100"/>
            </a:xfrm>
            <a:prstGeom prst="line">
              <a:avLst/>
            </a:prstGeom>
            <a:ln w="38100">
              <a:solidFill>
                <a:srgbClr val="68B7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38"/>
            <p:cNvSpPr txBox="1"/>
            <p:nvPr/>
          </p:nvSpPr>
          <p:spPr>
            <a:xfrm>
              <a:off x="957420" y="1340768"/>
              <a:ext cx="73609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Helvetica" pitchFamily="2" charset="0"/>
                  <a:cs typeface="+mn-ea"/>
                  <a:sym typeface="+mn-lt"/>
                </a:rPr>
                <a:t>05</a:t>
              </a:r>
            </a:p>
          </p:txBody>
        </p:sp>
        <p:grpSp>
          <p:nvGrpSpPr>
            <p:cNvPr id="19" name="Group 39"/>
            <p:cNvGrpSpPr/>
            <p:nvPr/>
          </p:nvGrpSpPr>
          <p:grpSpPr>
            <a:xfrm>
              <a:off x="1453911" y="1897004"/>
              <a:ext cx="4678093" cy="950750"/>
              <a:chOff x="3943834" y="704409"/>
              <a:chExt cx="4678093" cy="950750"/>
            </a:xfrm>
          </p:grpSpPr>
          <p:sp>
            <p:nvSpPr>
              <p:cNvPr id="20" name="TextBox 40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en-US" altLang="zh-TW" sz="1600" b="1" dirty="0">
                    <a:solidFill>
                      <a:srgbClr val="68B7C3"/>
                    </a:solidFill>
                    <a:latin typeface="Helvetica" pitchFamily="2" charset="0"/>
                    <a:cs typeface="+mn-ea"/>
                    <a:sym typeface="+mn-lt"/>
                  </a:rPr>
                  <a:t>Direct Challenge of SARS</a:t>
                </a:r>
                <a:endParaRPr lang="zh-CN" altLang="en-US" sz="1600" b="1" dirty="0">
                  <a:solidFill>
                    <a:srgbClr val="68B7C3"/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21" name="TextBox 41"/>
              <p:cNvSpPr txBox="1">
                <a:spLocks/>
              </p:cNvSpPr>
              <p:nvPr/>
            </p:nvSpPr>
            <p:spPr>
              <a:xfrm>
                <a:off x="3943834" y="947271"/>
                <a:ext cx="4678093" cy="70788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lnSpcReduction="1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CN" sz="1050" dirty="0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1000 sets installation in Beijing </a:t>
                </a:r>
                <a:r>
                  <a:rPr lang="ja-JP" altLang="en-US" sz="1050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小湯山</a:t>
                </a:r>
                <a:r>
                  <a:rPr lang="en-US" altLang="ja-JP" sz="1050" dirty="0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 hospitals in 2003. </a:t>
                </a:r>
                <a:r>
                  <a:rPr lang="en-US" altLang="zh-CN" sz="1050" dirty="0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Field combat SARS virus inactivation rate 73%+</a:t>
                </a: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9" name="Group 42"/>
          <p:cNvGrpSpPr/>
          <p:nvPr/>
        </p:nvGrpSpPr>
        <p:grpSpPr>
          <a:xfrm>
            <a:off x="5085057" y="3534957"/>
            <a:ext cx="3447383" cy="1113995"/>
            <a:chOff x="911424" y="1244624"/>
            <a:chExt cx="4596510" cy="1485327"/>
          </a:xfrm>
        </p:grpSpPr>
        <p:sp>
          <p:nvSpPr>
            <p:cNvPr id="10" name="Freeform: Shape 43"/>
            <p:cNvSpPr/>
            <p:nvPr/>
          </p:nvSpPr>
          <p:spPr bwMode="auto">
            <a:xfrm flipH="1">
              <a:off x="911424" y="1244624"/>
              <a:ext cx="1084974" cy="1084975"/>
            </a:xfrm>
            <a:custGeom>
              <a:avLst/>
              <a:gdLst>
                <a:gd name="connsiteX0" fmla="*/ 508910 w 1084974"/>
                <a:gd name="connsiteY0" fmla="*/ 0 h 1084975"/>
                <a:gd name="connsiteX1" fmla="*/ 31229 w 1084974"/>
                <a:gd name="connsiteY1" fmla="*/ 253981 h 1084975"/>
                <a:gd name="connsiteX2" fmla="*/ 0 w 1084974"/>
                <a:gd name="connsiteY2" fmla="*/ 311517 h 1084975"/>
                <a:gd name="connsiteX3" fmla="*/ 773457 w 1084974"/>
                <a:gd name="connsiteY3" fmla="*/ 1084975 h 1084975"/>
                <a:gd name="connsiteX4" fmla="*/ 830993 w 1084974"/>
                <a:gd name="connsiteY4" fmla="*/ 1053745 h 1084975"/>
                <a:gd name="connsiteX5" fmla="*/ 1084974 w 1084974"/>
                <a:gd name="connsiteY5" fmla="*/ 576064 h 1084975"/>
                <a:gd name="connsiteX6" fmla="*/ 508910 w 1084974"/>
                <a:gd name="connsiteY6" fmla="*/ 0 h 108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974" h="1084975">
                  <a:moveTo>
                    <a:pt x="508910" y="0"/>
                  </a:moveTo>
                  <a:cubicBezTo>
                    <a:pt x="310066" y="0"/>
                    <a:pt x="134752" y="100747"/>
                    <a:pt x="31229" y="253981"/>
                  </a:cubicBezTo>
                  <a:lnTo>
                    <a:pt x="0" y="311517"/>
                  </a:lnTo>
                  <a:lnTo>
                    <a:pt x="773457" y="1084975"/>
                  </a:lnTo>
                  <a:lnTo>
                    <a:pt x="830993" y="1053745"/>
                  </a:lnTo>
                  <a:cubicBezTo>
                    <a:pt x="984227" y="950222"/>
                    <a:pt x="1084974" y="774908"/>
                    <a:pt x="1084974" y="576064"/>
                  </a:cubicBezTo>
                  <a:cubicBezTo>
                    <a:pt x="1084974" y="257913"/>
                    <a:pt x="827061" y="0"/>
                    <a:pt x="508910" y="0"/>
                  </a:cubicBezTo>
                  <a:close/>
                </a:path>
              </a:pathLst>
            </a:custGeom>
            <a:solidFill>
              <a:schemeClr val="accent1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>
                <a:latin typeface="Helvetica" pitchFamily="2" charset="0"/>
                <a:cs typeface="+mn-ea"/>
                <a:sym typeface="+mn-lt"/>
              </a:endParaRPr>
            </a:p>
          </p:txBody>
        </p:sp>
        <p:cxnSp>
          <p:nvCxnSpPr>
            <p:cNvPr id="11" name="Straight Connector 44"/>
            <p:cNvCxnSpPr/>
            <p:nvPr/>
          </p:nvCxnSpPr>
          <p:spPr>
            <a:xfrm flipH="1">
              <a:off x="1155787" y="1496652"/>
              <a:ext cx="900100" cy="9001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45"/>
            <p:cNvSpPr txBox="1"/>
            <p:nvPr/>
          </p:nvSpPr>
          <p:spPr>
            <a:xfrm>
              <a:off x="956619" y="1340768"/>
              <a:ext cx="737702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Helvetica" pitchFamily="2" charset="0"/>
                  <a:cs typeface="+mn-ea"/>
                  <a:sym typeface="+mn-lt"/>
                </a:rPr>
                <a:t>06</a:t>
              </a:r>
            </a:p>
          </p:txBody>
        </p:sp>
        <p:grpSp>
          <p:nvGrpSpPr>
            <p:cNvPr id="13" name="Group 46"/>
            <p:cNvGrpSpPr/>
            <p:nvPr/>
          </p:nvGrpSpPr>
          <p:grpSpPr>
            <a:xfrm>
              <a:off x="1453911" y="1897004"/>
              <a:ext cx="4054023" cy="832947"/>
              <a:chOff x="3943834" y="704409"/>
              <a:chExt cx="4054023" cy="832947"/>
            </a:xfrm>
          </p:grpSpPr>
          <p:sp>
            <p:nvSpPr>
              <p:cNvPr id="14" name="TextBox 47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en-US" altLang="zh-CN" sz="1600" b="1" dirty="0">
                    <a:solidFill>
                      <a:schemeClr val="accent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Localized version: PICT</a:t>
                </a:r>
                <a:endParaRPr lang="zh-CN" altLang="en-US" sz="1600" b="1" dirty="0">
                  <a:solidFill>
                    <a:schemeClr val="accent1">
                      <a:lumMod val="100000"/>
                    </a:schemeClr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15" name="TextBox 48"/>
              <p:cNvSpPr txBox="1">
                <a:spLocks/>
              </p:cNvSpPr>
              <p:nvPr/>
            </p:nvSpPr>
            <p:spPr>
              <a:xfrm>
                <a:off x="3943834" y="947273"/>
                <a:ext cx="4054023" cy="590083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 fontScale="85000" lnSpcReduction="10000"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CN" sz="1050" dirty="0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Developed by Taiwan/Hong Kong team for better price performance ratio, more readily available</a:t>
                </a:r>
                <a:endParaRPr lang="zh-CN" altLang="en-US" sz="1050" dirty="0">
                  <a:solidFill>
                    <a:schemeClr val="dk1">
                      <a:lumMod val="100000"/>
                    </a:schemeClr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</p:grpSp>
      </p:grpSp>
      <p:sp>
        <p:nvSpPr>
          <p:cNvPr id="46" name="Title 1"/>
          <p:cNvSpPr txBox="1">
            <a:spLocks/>
          </p:cNvSpPr>
          <p:nvPr/>
        </p:nvSpPr>
        <p:spPr>
          <a:xfrm>
            <a:off x="611560" y="175643"/>
            <a:ext cx="2129944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Who &amp; Why RGF?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grpSp>
        <p:nvGrpSpPr>
          <p:cNvPr id="4" name="Group 13"/>
          <p:cNvGrpSpPr/>
          <p:nvPr/>
        </p:nvGrpSpPr>
        <p:grpSpPr>
          <a:xfrm>
            <a:off x="872589" y="978573"/>
            <a:ext cx="3843427" cy="1085529"/>
            <a:chOff x="911424" y="1244624"/>
            <a:chExt cx="5124569" cy="1447372"/>
          </a:xfrm>
        </p:grpSpPr>
        <p:sp>
          <p:nvSpPr>
            <p:cNvPr id="40" name="Freeform: Shape 6"/>
            <p:cNvSpPr/>
            <p:nvPr/>
          </p:nvSpPr>
          <p:spPr bwMode="auto">
            <a:xfrm flipH="1">
              <a:off x="911424" y="1244624"/>
              <a:ext cx="1084974" cy="1084975"/>
            </a:xfrm>
            <a:custGeom>
              <a:avLst/>
              <a:gdLst>
                <a:gd name="connsiteX0" fmla="*/ 508910 w 1084974"/>
                <a:gd name="connsiteY0" fmla="*/ 0 h 1084975"/>
                <a:gd name="connsiteX1" fmla="*/ 31229 w 1084974"/>
                <a:gd name="connsiteY1" fmla="*/ 253981 h 1084975"/>
                <a:gd name="connsiteX2" fmla="*/ 0 w 1084974"/>
                <a:gd name="connsiteY2" fmla="*/ 311517 h 1084975"/>
                <a:gd name="connsiteX3" fmla="*/ 773457 w 1084974"/>
                <a:gd name="connsiteY3" fmla="*/ 1084975 h 1084975"/>
                <a:gd name="connsiteX4" fmla="*/ 830993 w 1084974"/>
                <a:gd name="connsiteY4" fmla="*/ 1053745 h 1084975"/>
                <a:gd name="connsiteX5" fmla="*/ 1084974 w 1084974"/>
                <a:gd name="connsiteY5" fmla="*/ 576064 h 1084975"/>
                <a:gd name="connsiteX6" fmla="*/ 508910 w 1084974"/>
                <a:gd name="connsiteY6" fmla="*/ 0 h 108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4974" h="1084975">
                  <a:moveTo>
                    <a:pt x="508910" y="0"/>
                  </a:moveTo>
                  <a:cubicBezTo>
                    <a:pt x="310066" y="0"/>
                    <a:pt x="134752" y="100747"/>
                    <a:pt x="31229" y="253981"/>
                  </a:cubicBezTo>
                  <a:lnTo>
                    <a:pt x="0" y="311517"/>
                  </a:lnTo>
                  <a:lnTo>
                    <a:pt x="773457" y="1084975"/>
                  </a:lnTo>
                  <a:lnTo>
                    <a:pt x="830993" y="1053745"/>
                  </a:lnTo>
                  <a:cubicBezTo>
                    <a:pt x="984227" y="950222"/>
                    <a:pt x="1084974" y="774908"/>
                    <a:pt x="1084974" y="576064"/>
                  </a:cubicBezTo>
                  <a:cubicBezTo>
                    <a:pt x="1084974" y="257913"/>
                    <a:pt x="827061" y="0"/>
                    <a:pt x="508910" y="0"/>
                  </a:cubicBezTo>
                  <a:close/>
                </a:path>
              </a:pathLst>
            </a:custGeom>
            <a:solidFill>
              <a:srgbClr val="68B7C3"/>
            </a:solidFill>
            <a:ln w="19050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dirty="0">
                <a:latin typeface="Helvetica" pitchFamily="2" charset="0"/>
                <a:cs typeface="+mn-ea"/>
                <a:sym typeface="+mn-lt"/>
              </a:endParaRPr>
            </a:p>
          </p:txBody>
        </p:sp>
        <p:cxnSp>
          <p:nvCxnSpPr>
            <p:cNvPr id="41" name="Straight Connector 2"/>
            <p:cNvCxnSpPr/>
            <p:nvPr/>
          </p:nvCxnSpPr>
          <p:spPr>
            <a:xfrm flipH="1">
              <a:off x="1155787" y="1496652"/>
              <a:ext cx="900100" cy="900100"/>
            </a:xfrm>
            <a:prstGeom prst="line">
              <a:avLst/>
            </a:prstGeom>
            <a:ln w="38100">
              <a:solidFill>
                <a:srgbClr val="68B7C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9"/>
            <p:cNvSpPr txBox="1"/>
            <p:nvPr/>
          </p:nvSpPr>
          <p:spPr>
            <a:xfrm>
              <a:off x="997495" y="1340768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pPr algn="ctr"/>
              <a:r>
                <a:rPr lang="en-US" altLang="zh-CN" sz="4000">
                  <a:solidFill>
                    <a:schemeClr val="bg1"/>
                  </a:solidFill>
                  <a:latin typeface="Helvetica" pitchFamily="2" charset="0"/>
                  <a:cs typeface="+mn-ea"/>
                  <a:sym typeface="+mn-lt"/>
                </a:rPr>
                <a:t>01</a:t>
              </a:r>
            </a:p>
          </p:txBody>
        </p:sp>
        <p:grpSp>
          <p:nvGrpSpPr>
            <p:cNvPr id="43" name="Group 10"/>
            <p:cNvGrpSpPr/>
            <p:nvPr/>
          </p:nvGrpSpPr>
          <p:grpSpPr>
            <a:xfrm>
              <a:off x="1453911" y="1897004"/>
              <a:ext cx="4582082" cy="794992"/>
              <a:chOff x="3943834" y="704409"/>
              <a:chExt cx="4582082" cy="794992"/>
            </a:xfrm>
          </p:grpSpPr>
          <p:sp>
            <p:nvSpPr>
              <p:cNvPr id="44" name="TextBox 11"/>
              <p:cNvSpPr txBox="1"/>
              <p:nvPr/>
            </p:nvSpPr>
            <p:spPr>
              <a:xfrm>
                <a:off x="3943834" y="704409"/>
                <a:ext cx="3962574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85000" lnSpcReduction="20000"/>
              </a:bodyPr>
              <a:lstStyle/>
              <a:p>
                <a:r>
                  <a:rPr lang="en-US" altLang="zh-CN" sz="1600" b="1" dirty="0">
                    <a:solidFill>
                      <a:srgbClr val="68B7C3"/>
                    </a:solidFill>
                    <a:latin typeface="Helvetica" pitchFamily="2" charset="0"/>
                    <a:cs typeface="+mn-ea"/>
                    <a:sym typeface="+mn-lt"/>
                  </a:rPr>
                  <a:t>Founded in 1985</a:t>
                </a:r>
                <a:endParaRPr lang="zh-CN" altLang="en-US" sz="1600" b="1" dirty="0">
                  <a:solidFill>
                    <a:srgbClr val="68B7C3"/>
                  </a:solidFill>
                  <a:latin typeface="Helvetica" pitchFamily="2" charset="0"/>
                  <a:cs typeface="+mn-ea"/>
                  <a:sym typeface="+mn-lt"/>
                </a:endParaRPr>
              </a:p>
            </p:txBody>
          </p:sp>
          <p:sp>
            <p:nvSpPr>
              <p:cNvPr id="45" name="TextBox 12"/>
              <p:cNvSpPr txBox="1">
                <a:spLocks/>
              </p:cNvSpPr>
              <p:nvPr/>
            </p:nvSpPr>
            <p:spPr>
              <a:xfrm>
                <a:off x="3943834" y="947273"/>
                <a:ext cx="4582082" cy="55212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TW" sz="1050" dirty="0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Headquarters in</a:t>
                </a:r>
                <a:r>
                  <a:rPr lang="zh-TW" altLang="en-US" sz="1050" dirty="0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 </a:t>
                </a:r>
                <a:r>
                  <a:rPr lang="en-US" altLang="zh-TW" sz="1050" dirty="0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Palm Spring, Florida</a:t>
                </a:r>
              </a:p>
              <a:p>
                <a:pPr algn="l">
                  <a:lnSpc>
                    <a:spcPct val="120000"/>
                  </a:lnSpc>
                </a:pPr>
                <a:r>
                  <a:rPr lang="en-US" altLang="zh-TW" sz="1050" dirty="0">
                    <a:solidFill>
                      <a:schemeClr val="dk1">
                        <a:lumMod val="100000"/>
                      </a:schemeClr>
                    </a:solidFill>
                    <a:latin typeface="Helvetica" pitchFamily="2" charset="0"/>
                    <a:cs typeface="+mn-ea"/>
                    <a:sym typeface="+mn-lt"/>
                  </a:rPr>
                  <a:t>30 years+ experience in Environmental Science </a:t>
                </a:r>
              </a:p>
            </p:txBody>
          </p:sp>
        </p:grpSp>
      </p:grpSp>
      <p:pic>
        <p:nvPicPr>
          <p:cNvPr id="47" name="Picture 10">
            <a:extLst>
              <a:ext uri="{FF2B5EF4-FFF2-40B4-BE49-F238E27FC236}">
                <a16:creationId xmlns:a16="http://schemas.microsoft.com/office/drawing/2014/main" id="{F18EE73B-85CD-4023-BFCE-B794541820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9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 txBox="1">
            <a:spLocks/>
          </p:cNvSpPr>
          <p:nvPr/>
        </p:nvSpPr>
        <p:spPr>
          <a:xfrm>
            <a:off x="611560" y="175643"/>
            <a:ext cx="3312368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Patented PHI Technology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060353-D1D4-B240-854A-BE15ECDA44FB}"/>
              </a:ext>
            </a:extLst>
          </p:cNvPr>
          <p:cNvSpPr txBox="1"/>
          <p:nvPr/>
        </p:nvSpPr>
        <p:spPr>
          <a:xfrm>
            <a:off x="539552" y="922670"/>
            <a:ext cx="417646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1200" dirty="0" err="1">
                <a:latin typeface="Helvetica Light" panose="020B0403020202020204" pitchFamily="34" charset="0"/>
              </a:rPr>
              <a:t>Photohydroionization</a:t>
            </a:r>
            <a:r>
              <a:rPr lang="en-HK" sz="1200" dirty="0">
                <a:latin typeface="Helvetica Light" panose="020B0403020202020204" pitchFamily="34" charset="0"/>
              </a:rPr>
              <a:t>® (PHI) is an advanced oxidation technology developed by RGF Environmental Group to minimize and neutralize indoor air pollutants such as bacteria, viruses, </a:t>
            </a:r>
            <a:r>
              <a:rPr lang="en-HK" sz="1200" dirty="0" err="1">
                <a:latin typeface="Helvetica Light" panose="020B0403020202020204" pitchFamily="34" charset="0"/>
              </a:rPr>
              <a:t>mold</a:t>
            </a:r>
            <a:r>
              <a:rPr lang="en-HK" sz="1200" dirty="0">
                <a:latin typeface="Helvetica Light" panose="020B0403020202020204" pitchFamily="34" charset="0"/>
              </a:rPr>
              <a:t>, gases (VOCs) and odours.</a:t>
            </a:r>
          </a:p>
          <a:p>
            <a:br>
              <a:rPr lang="en-HK" sz="1200" dirty="0">
                <a:latin typeface="Helvetica Light" panose="020B0403020202020204" pitchFamily="34" charset="0"/>
              </a:rPr>
            </a:br>
            <a:r>
              <a:rPr lang="en-HK" sz="1200" dirty="0">
                <a:latin typeface="Helvetica Light" panose="020B0403020202020204" pitchFamily="34" charset="0"/>
              </a:rPr>
              <a:t>PHI utilizes a broad-spectrum, high intensity UV light targeted on a hydrated quad-metallic catalyst surface. This target surface is covered with a proprietary quad-metallic and hydrophilic coating. </a:t>
            </a:r>
          </a:p>
          <a:p>
            <a:endParaRPr lang="en-HK" sz="1200" dirty="0">
              <a:latin typeface="Helvetica Light" panose="020B0403020202020204" pitchFamily="34" charset="0"/>
            </a:endParaRPr>
          </a:p>
          <a:p>
            <a:r>
              <a:rPr lang="en-HK" sz="1200" dirty="0">
                <a:latin typeface="Helvetica Light" panose="020B0403020202020204" pitchFamily="34" charset="0"/>
              </a:rPr>
              <a:t>The UV light reacts with the catalyst and moisture to produce an advanced oxidation plasma consisting of hydro-peroxides, super oxide ions and hydroxide ions. These friendly oxidizers will revert back to oxygen and hydrogen once they’ve come in contact with and eliminated the pollutant.</a:t>
            </a:r>
          </a:p>
          <a:p>
            <a:endParaRPr lang="en-HK" sz="1200" dirty="0">
              <a:latin typeface="Helvetica Light" panose="020B0403020202020204" pitchFamily="34" charset="0"/>
              <a:ea typeface="微软雅黑" panose="020B0503020204020204" pitchFamily="34" charset="-122"/>
            </a:endParaRPr>
          </a:p>
          <a:p>
            <a:r>
              <a:rPr lang="en-HK" sz="1200" dirty="0">
                <a:latin typeface="Helvetica Light" panose="020B0403020202020204" pitchFamily="34" charset="0"/>
                <a:ea typeface="微软雅黑" panose="020B0503020204020204" pitchFamily="34" charset="-122"/>
              </a:rPr>
              <a:t>PHI REME® further improve the killing rate of PHI</a:t>
            </a:r>
            <a:r>
              <a:rPr lang="zh-TW" altLang="en-US" sz="1200" dirty="0">
                <a:latin typeface="Helvetica Light" panose="020B0403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TW" sz="1200" dirty="0">
                <a:latin typeface="Helvetica Light" panose="020B0403020202020204" pitchFamily="34" charset="0"/>
                <a:ea typeface="微软雅黑" panose="020B0503020204020204" pitchFamily="34" charset="-122"/>
              </a:rPr>
              <a:t>and handling of PM2.5 particles.</a:t>
            </a:r>
            <a:endParaRPr lang="en-US" sz="1200" dirty="0">
              <a:latin typeface="Helvetica Light" panose="020B0403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DA656AC-1CAD-9C45-BEB8-CA66CCDAF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221" y="3593222"/>
            <a:ext cx="4225189" cy="154923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39F2247-F769-A14D-82D2-BEB77F0576F7}"/>
              </a:ext>
            </a:extLst>
          </p:cNvPr>
          <p:cNvSpPr txBox="1"/>
          <p:nvPr/>
        </p:nvSpPr>
        <p:spPr>
          <a:xfrm>
            <a:off x="94095" y="4844746"/>
            <a:ext cx="47525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900" dirty="0">
                <a:latin typeface="Helvetica Light" panose="020B0403020202020204" pitchFamily="34" charset="0"/>
              </a:rPr>
              <a:t>RGF is not medical device, and this presentation is not making medial claims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D210F58-5C35-7346-833E-F2C55E9E38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2964" y="915566"/>
            <a:ext cx="4211197" cy="194838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3EBE7CA6-3386-443D-89E4-DCA76D8C70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 txBox="1">
            <a:spLocks/>
          </p:cNvSpPr>
          <p:nvPr/>
        </p:nvSpPr>
        <p:spPr>
          <a:xfrm>
            <a:off x="611560" y="175643"/>
            <a:ext cx="4824536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Localized version of PHI technology: PICT®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060353-D1D4-B240-854A-BE15ECDA44FB}"/>
              </a:ext>
            </a:extLst>
          </p:cNvPr>
          <p:cNvSpPr txBox="1"/>
          <p:nvPr/>
        </p:nvSpPr>
        <p:spPr>
          <a:xfrm>
            <a:off x="467544" y="2868781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Based on PHI technology, RGF Taiwan Local Partner localize the technology by using Taiwan components to achieve same result.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39F2247-F769-A14D-82D2-BEB77F0576F7}"/>
              </a:ext>
            </a:extLst>
          </p:cNvPr>
          <p:cNvSpPr txBox="1"/>
          <p:nvPr/>
        </p:nvSpPr>
        <p:spPr>
          <a:xfrm>
            <a:off x="35496" y="4868020"/>
            <a:ext cx="50405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900" dirty="0">
                <a:latin typeface="Helvetica Light" panose="020B0403020202020204" pitchFamily="34" charset="0"/>
              </a:rPr>
              <a:t>PICT is not medical device, and this presentation is not making medial claims</a:t>
            </a:r>
            <a:endParaRPr lang="en-US" sz="900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6DB639-2177-9E44-9043-B6C77866E174}"/>
              </a:ext>
            </a:extLst>
          </p:cNvPr>
          <p:cNvSpPr txBox="1"/>
          <p:nvPr/>
        </p:nvSpPr>
        <p:spPr>
          <a:xfrm>
            <a:off x="539552" y="843558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Photo Ion Catalysis Technology is one of AOP (Advanced Oxidation Process) technology. PICT LED tube emits UVC (100~280nm) ultraviolet to kill gems &amp; virus, and part of light (&lt;200nm) ionized H</a:t>
            </a:r>
            <a:r>
              <a:rPr lang="en-US" sz="12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2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O and O</a:t>
            </a:r>
            <a:r>
              <a:rPr lang="en-US" sz="12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2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 in the air to create H</a:t>
            </a:r>
            <a:r>
              <a:rPr lang="en-US" sz="12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2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O</a:t>
            </a:r>
            <a:r>
              <a:rPr lang="en-US" sz="12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2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, O</a:t>
            </a:r>
            <a:r>
              <a:rPr lang="en-US" sz="12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3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, H</a:t>
            </a:r>
            <a:r>
              <a:rPr lang="en-US" sz="12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3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O+, OH-, O</a:t>
            </a:r>
            <a:r>
              <a:rPr lang="en-US" sz="120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2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- friendly oxidizer ions to proactively clean air and to kill viruses, including coronavirus.</a:t>
            </a:r>
          </a:p>
        </p:txBody>
      </p:sp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54D698A-8DDA-4F4C-9BE0-40CCF3510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46" y="699136"/>
            <a:ext cx="3295254" cy="2232654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08B772A-9FD8-264D-B0F9-2E8DE950C7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46" y="2910846"/>
            <a:ext cx="3295254" cy="22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3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8"/>
          <p:cNvSpPr txBox="1"/>
          <p:nvPr/>
        </p:nvSpPr>
        <p:spPr>
          <a:xfrm>
            <a:off x="3326485" y="2102826"/>
            <a:ext cx="571001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+mn-ea"/>
                <a:sym typeface="+mn-lt"/>
              </a:rPr>
              <a:t>03</a:t>
            </a:r>
            <a:r>
              <a:rPr lang="en-GB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+mn-ea"/>
                <a:sym typeface="+mn-lt"/>
              </a:rPr>
              <a:t> </a:t>
            </a:r>
            <a:r>
              <a: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cs typeface="+mn-ea"/>
                <a:sym typeface="+mn-lt"/>
              </a:rPr>
              <a:t>Lab Test Report &amp; Job Reference</a:t>
            </a:r>
            <a:endParaRPr lang="en-GB" altLang="zh-CN" sz="32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cs typeface="+mn-ea"/>
              <a:sym typeface="+mn-lt"/>
            </a:endParaRPr>
          </a:p>
        </p:txBody>
      </p:sp>
      <p:sp>
        <p:nvSpPr>
          <p:cNvPr id="8" name="TextBox 49"/>
          <p:cNvSpPr txBox="1"/>
          <p:nvPr/>
        </p:nvSpPr>
        <p:spPr>
          <a:xfrm>
            <a:off x="3368308" y="3087711"/>
            <a:ext cx="46600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0" hangingPunct="0"/>
            <a:r>
              <a:rPr lang="en-US" altLang="zh-CN" dirty="0">
                <a:solidFill>
                  <a:srgbClr val="778495"/>
                </a:solidFill>
                <a:latin typeface="Helvetica" pitchFamily="2" charset="0"/>
                <a:cs typeface="+mn-ea"/>
                <a:sym typeface="+mn-lt"/>
              </a:rPr>
              <a:t>By National  Bio and </a:t>
            </a:r>
            <a:r>
              <a:rPr lang="en-US" altLang="zh-CN" dirty="0" err="1">
                <a:solidFill>
                  <a:srgbClr val="778495"/>
                </a:solidFill>
                <a:latin typeface="Helvetica" pitchFamily="2" charset="0"/>
                <a:cs typeface="+mn-ea"/>
                <a:sym typeface="+mn-lt"/>
              </a:rPr>
              <a:t>Agro</a:t>
            </a:r>
            <a:r>
              <a:rPr lang="en-US" altLang="zh-CN" dirty="0">
                <a:solidFill>
                  <a:srgbClr val="778495"/>
                </a:solidFill>
                <a:latin typeface="Helvetica" pitchFamily="2" charset="0"/>
                <a:cs typeface="+mn-ea"/>
                <a:sym typeface="+mn-lt"/>
              </a:rPr>
              <a:t>-Defense Facility (NBAF), Kansas State University</a:t>
            </a:r>
            <a:endParaRPr lang="zh-CN" altLang="en-US" dirty="0">
              <a:solidFill>
                <a:srgbClr val="778495"/>
              </a:solidFill>
              <a:latin typeface="Helvetica" pitchFamily="2" charset="0"/>
              <a:cs typeface="+mn-ea"/>
              <a:sym typeface="+mn-lt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3B758936-EADF-4A26-8380-5F3015E6D4E0}"/>
              </a:ext>
            </a:extLst>
          </p:cNvPr>
          <p:cNvSpPr/>
          <p:nvPr/>
        </p:nvSpPr>
        <p:spPr>
          <a:xfrm rot="5400000">
            <a:off x="-309962" y="-2734914"/>
            <a:ext cx="6560073" cy="5940152"/>
          </a:xfrm>
          <a:prstGeom prst="triangle">
            <a:avLst/>
          </a:prstGeom>
          <a:solidFill>
            <a:srgbClr val="38425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6CC3E64F-E2D8-4C60-A8B0-04EF343561D0}"/>
              </a:ext>
            </a:extLst>
          </p:cNvPr>
          <p:cNvSpPr/>
          <p:nvPr/>
        </p:nvSpPr>
        <p:spPr>
          <a:xfrm rot="5400000">
            <a:off x="-143154" y="977336"/>
            <a:ext cx="3029727" cy="2743421"/>
          </a:xfrm>
          <a:prstGeom prst="triangl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58407A-027D-6D40-9D97-310749CCAD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965" y="3863910"/>
            <a:ext cx="4588035" cy="127959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886A40D-936D-4351-8ACA-3DA058C5ED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910" y="-6834"/>
            <a:ext cx="3151817" cy="7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9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32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32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5" grpId="0" animBg="1"/>
          <p:bldP spid="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 txBox="1">
            <a:spLocks/>
          </p:cNvSpPr>
          <p:nvPr/>
        </p:nvSpPr>
        <p:spPr>
          <a:xfrm>
            <a:off x="395536" y="175643"/>
            <a:ext cx="5040560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99.9% reduction of SARS-Cov-2 virus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6DB639-2177-9E44-9043-B6C77866E174}"/>
              </a:ext>
            </a:extLst>
          </p:cNvPr>
          <p:cNvSpPr txBox="1"/>
          <p:nvPr/>
        </p:nvSpPr>
        <p:spPr>
          <a:xfrm>
            <a:off x="251520" y="851667"/>
            <a:ext cx="4176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By Innovative Bioanalysis Laboratories in Cypress, Calif.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Such tests cannot be conducted by SGS or similar certification lab.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微软雅黑" panose="020B0503020204020204" pitchFamily="34" charset="-122"/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The test procedure used the SARS-CoV-2 virus inside a large chamber (1,280 cu. ft.) representing a real-world air-conditioned office or home. The virus was nebulized into the space simulating a sneeze or cough from an infected person. With the REME HALO® operating inside the chamber the virus was reduced on contact, resulting in a 99.9% reduction of the virus within the simulated real-world space.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微软雅黑" panose="020B0503020204020204" pitchFamily="34" charset="-122"/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All test result are open to public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  <a:hlinkClick r:id="rId3"/>
              </a:rPr>
              <a:t>https://www.rgf.com/rgf-environmental-group-study-reme-halo-inactivates-sars-cov-2-by-99-9/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41F71EF9-AB25-0E42-B4A2-241E07D42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14373"/>
            <a:ext cx="4557386" cy="312157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0B44A6D6-4951-4DD4-A311-0E251DB549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 txBox="1">
            <a:spLocks/>
          </p:cNvSpPr>
          <p:nvPr/>
        </p:nvSpPr>
        <p:spPr>
          <a:xfrm>
            <a:off x="611560" y="175643"/>
            <a:ext cx="4824536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ea"/>
                <a:sym typeface="+mn-lt"/>
              </a:rPr>
              <a:t>Advanced Oxidation Test Results</a:t>
            </a:r>
            <a:endParaRPr lang="en-GB" altLang="zh-CN" sz="1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+mn-ea"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6DB639-2177-9E44-9043-B6C77866E174}"/>
              </a:ext>
            </a:extLst>
          </p:cNvPr>
          <p:cNvSpPr txBox="1"/>
          <p:nvPr/>
        </p:nvSpPr>
        <p:spPr>
          <a:xfrm>
            <a:off x="539552" y="843558"/>
            <a:ext cx="41764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By National  Bio and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Agro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-Defense Facility (NBAF), Kansas State University. The real P4 grade lab. 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微软雅黑" panose="020B0503020204020204" pitchFamily="34" charset="-122"/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Such tests cannot be conducted by SGS or similar certification lab.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微软雅黑" panose="020B0503020204020204" pitchFamily="34" charset="-122"/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4-log reduction (99.99%) surface bacterial/virus reduction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微软雅黑" panose="020B0503020204020204" pitchFamily="34" charset="-122"/>
            </a:endParaRP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All test reports are open to public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  <a:hlinkClick r:id="rId3"/>
              </a:rPr>
              <a:t>https://www.rgf.com/test-results/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Light" panose="020B0403020202020204" pitchFamily="34" charset="0"/>
                <a:ea typeface="微软雅黑" panose="020B0503020204020204" pitchFamily="34" charset="-122"/>
              </a:rPr>
              <a:t> 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Helvetica Light" panose="020B0403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FFE1DE-E8F3-4B47-8359-D38BEDC829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843558"/>
            <a:ext cx="4427984" cy="2114060"/>
          </a:xfrm>
          <a:prstGeom prst="rect">
            <a:avLst/>
          </a:prstGeom>
        </p:spPr>
      </p:pic>
      <p:pic>
        <p:nvPicPr>
          <p:cNvPr id="10" name="Picture 9" descr="A screenshot of a newspaper&#10;&#10;Description automatically generated">
            <a:extLst>
              <a:ext uri="{FF2B5EF4-FFF2-40B4-BE49-F238E27FC236}">
                <a16:creationId xmlns:a16="http://schemas.microsoft.com/office/drawing/2014/main" id="{F3C8C9CC-8023-D948-A7BB-2828F8352A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010" y="3323457"/>
            <a:ext cx="2817785" cy="1820043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7C89D720-BF93-5845-97E1-A68A5380B1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1794" y="3313858"/>
            <a:ext cx="3148221" cy="1820043"/>
          </a:xfrm>
          <a:prstGeom prst="rect">
            <a:avLst/>
          </a:prstGeom>
        </p:spPr>
      </p:pic>
      <p:pic>
        <p:nvPicPr>
          <p:cNvPr id="14" name="Picture 1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BE8C248-EF0D-F542-861F-1CF34E28BA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0015" y="3319995"/>
            <a:ext cx="2853515" cy="18296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24B2CD-3FBB-4340-AABD-73A61280809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288" y="-6834"/>
            <a:ext cx="1851439" cy="4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9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8425D"/>
      </a:accent1>
      <a:accent2>
        <a:srgbClr val="68B7C3"/>
      </a:accent2>
      <a:accent3>
        <a:srgbClr val="38425D"/>
      </a:accent3>
      <a:accent4>
        <a:srgbClr val="68B7C3"/>
      </a:accent4>
      <a:accent5>
        <a:srgbClr val="38425D"/>
      </a:accent5>
      <a:accent6>
        <a:srgbClr val="68B7C3"/>
      </a:accent6>
      <a:hlink>
        <a:srgbClr val="38425D"/>
      </a:hlink>
      <a:folHlink>
        <a:srgbClr val="68B7C3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38425D"/>
    </a:accent1>
    <a:accent2>
      <a:srgbClr val="68B7C3"/>
    </a:accent2>
    <a:accent3>
      <a:srgbClr val="38425D"/>
    </a:accent3>
    <a:accent4>
      <a:srgbClr val="68B7C3"/>
    </a:accent4>
    <a:accent5>
      <a:srgbClr val="38425D"/>
    </a:accent5>
    <a:accent6>
      <a:srgbClr val="68B7C3"/>
    </a:accent6>
    <a:hlink>
      <a:srgbClr val="38425D"/>
    </a:hlink>
    <a:folHlink>
      <a:srgbClr val="68B7C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11587</TotalTime>
  <Words>1668</Words>
  <Application>Microsoft Office PowerPoint</Application>
  <PresentationFormat>如螢幕大小 (16:9)</PresentationFormat>
  <Paragraphs>207</Paragraphs>
  <Slides>24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0" baseType="lpstr">
      <vt:lpstr>Helvetica Light</vt:lpstr>
      <vt:lpstr>微软雅黑</vt:lpstr>
      <vt:lpstr>Arial</vt:lpstr>
      <vt:lpstr>Calibri</vt:lpstr>
      <vt:lpstr>Helvetica</vt:lpstr>
      <vt:lpstr>第一PPT，www.1ppt.com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Top W</cp:lastModifiedBy>
  <cp:revision>462</cp:revision>
  <cp:lastPrinted>2020-04-16T05:09:54Z</cp:lastPrinted>
  <dcterms:created xsi:type="dcterms:W3CDTF">2015-12-11T17:46:17Z</dcterms:created>
  <dcterms:modified xsi:type="dcterms:W3CDTF">2020-11-24T05:02:55Z</dcterms:modified>
</cp:coreProperties>
</file>